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0" r:id="rId2"/>
    <p:sldId id="327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8" r:id="rId21"/>
    <p:sldId id="329" r:id="rId22"/>
    <p:sldId id="330" r:id="rId23"/>
    <p:sldId id="331" r:id="rId2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41" autoAdjust="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252A1-E1B0-4F9E-924B-728C3CD44F5A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A07B-1661-43C9-9648-FD3540D505A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7538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61BED-D70A-09AB-D162-168FD61A5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CEFA35-C9E8-907E-D76B-3081A057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86CFF5-0CB0-7FF7-AD37-ADC17B4F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290D50-AC40-4795-D02E-198F9410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130F4B-FE48-6B0C-306B-B5A5BCF66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971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1054C-C9C9-3C88-971F-98363368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06ABAF-E0CC-5F98-0555-BD89BEDC3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A82AE9-1CA4-4468-E1DA-B2F82CC0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6D4A36-CEB1-49DE-DC9D-0127B53D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C2AE47-2CD9-CB8A-1B7E-6565CCB9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805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8DAAC9-FDC4-F058-62F3-455985A5E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D0A399-E770-8663-1F92-FE1165A9A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2FF59-C040-0F65-FF6D-B4205097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11EB92-6E87-FE08-9BBF-4359F88F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016493-22FD-B362-7833-FF787927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404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622EC-BE55-C15F-4544-CC91302C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E0486-A297-540E-07B8-5D5C43A34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40BA6B-23F0-2A94-DF92-CA6C16A6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361DCA-8184-519F-FEFE-E3BA2E8B8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397B99-5FB5-B6C5-BC66-3A7ACB1F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990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AD936-4D2A-4F76-D822-86B19836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FDD286-29BB-5485-69B6-E18E9227E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152E8-F1E6-960B-D2B6-090CA3C1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AD5DC6-4A8C-B579-29A9-B06A7BF2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AC3C9-5D0E-E8EF-7F04-3E84E7F9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453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959F3-2D77-EDE0-EB7E-CAD7B387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11DEC9-82BA-474B-77E3-913C46D81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1D0193-F477-4F1D-A4CC-FC4885B23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D218FD-B2E3-7419-CAD3-D8C06D3D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BC79A3-506C-5FEA-D775-92BFC962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5A718D-4F6E-EED2-5DC1-3E08096D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768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E9BA3-B8D8-9678-A443-6F5F7F87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E95CE5-BE33-7876-99CC-7DC706DA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914B1F-3CD5-1FAC-ACCB-38AFE84E1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4E8392F-2F96-DF97-19C2-BA665C29E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3B9A38D-F877-3788-2BE4-167606F1CA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092549-1F7D-C80F-32A9-6349F8E3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4DC3B4C-B8DD-D2B5-7A0F-D635FB0E9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E9EE63F-22AD-7CF6-1273-6C34CE606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0685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0F72-3EE5-5370-4DE0-F432B5DCF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511138-5AF4-896F-4018-FAAE66BD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BDF1A9-3BCF-0115-9829-52C8934A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B4B61F-4CE2-FC49-AC6A-ECB459511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093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026540-9427-93DE-19F5-4042C3B5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D60CA42-8A8C-0A61-BD86-285C6F56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963410-8926-2391-2BCD-7CBF3E3F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1332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A7FDD-4180-F946-913C-63A029438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40B946-2B0E-D467-410E-0557CA63E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DBB3B7-4E5A-7489-62EB-072B3D9A3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860367-30BA-DFA0-EBAA-01AF93CA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8C104A-20B5-2875-F974-9C57219F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C2500C-C0B4-F04D-4148-78E02B86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632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8438A-5544-6C5A-BDDB-A9F1F3747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4A5349-6023-197C-1B2F-06D79AAAE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584E23-7B8B-FD30-A308-42A44EBC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62E079-E1B2-B4D4-A8A6-EB403F8A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B53268-3062-CCFA-5598-CC518529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144C1D-ED01-A0AD-14F5-990D94E70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654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F5264-CE8E-F726-4F52-245A4323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A4D803-B9EF-6242-D3B7-BD9425EAC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0F0ACB-67E8-77B5-7AA6-8BF51D18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7871-B6CA-4AAC-B899-124BB0AB1CA9}" type="datetimeFigureOut">
              <a:rPr lang="ru-KZ" smtClean="0"/>
              <a:t>03.04.2023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6FEBAB-01A4-4C15-459F-A12364B14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78B7D6-6E1F-EB46-88A7-F76912527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642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5CF1-DD35-B4BC-FEC6-1506637C2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41482"/>
          </a:xfrm>
        </p:spPr>
        <p:txBody>
          <a:bodyPr>
            <a:normAutofit fontScale="90000"/>
          </a:bodyPr>
          <a:lstStyle/>
          <a:p>
            <a:r>
              <a:rPr lang="kk-KZ" dirty="0"/>
              <a:t>Микроэлектроника</a:t>
            </a:r>
            <a:br>
              <a:rPr lang="kk-KZ" dirty="0"/>
            </a:br>
            <a:r>
              <a:rPr lang="ru-RU" dirty="0"/>
              <a:t>1</a:t>
            </a:r>
            <a:r>
              <a:rPr lang="en-US" dirty="0"/>
              <a:t>1</a:t>
            </a:r>
            <a:r>
              <a:rPr lang="kk-KZ" dirty="0"/>
              <a:t>-лекция</a:t>
            </a:r>
            <a:br>
              <a:rPr lang="kk-KZ" dirty="0"/>
            </a:br>
            <a:br>
              <a:rPr lang="kk-KZ" dirty="0"/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Интегралды схеманың активті элементтері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2ECE12-368B-AA90-BA7B-CA187636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367" y="5608948"/>
            <a:ext cx="9144000" cy="770641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PhD, </a:t>
            </a:r>
            <a:r>
              <a:rPr lang="kk-KZ" sz="2800" dirty="0"/>
              <a:t>Карибаев Б.А.</a:t>
            </a:r>
            <a:endParaRPr lang="ru-KZ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E4065A-3871-CCD3-FEFA-48E7EF2F30C5}"/>
              </a:ext>
            </a:extLst>
          </p:cNvPr>
          <p:cNvSpPr txBox="1"/>
          <p:nvPr/>
        </p:nvSpPr>
        <p:spPr>
          <a:xfrm>
            <a:off x="1774596" y="6056423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(04.04.2023)</a:t>
            </a:r>
            <a:br>
              <a:rPr lang="kk-KZ" dirty="0"/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65830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6B17F-FC03-A7EA-68C6-2A67756E3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Интегралды транзисторлар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7ED28B-E06F-4EE9-C36C-398069D8A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kk-KZ" dirty="0"/>
              <a:t>ИС-лардың</a:t>
            </a:r>
            <a:r>
              <a:rPr lang="en-US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элементтері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Микросұлбаның</a:t>
            </a:r>
            <a:r>
              <a:rPr lang="ru-RU" dirty="0"/>
              <a:t> </a:t>
            </a:r>
            <a:r>
              <a:rPr lang="ru-RU" dirty="0" err="1"/>
              <a:t>құрылымын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оны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элементтер</a:t>
            </a:r>
            <a:r>
              <a:rPr lang="ru-RU" dirty="0"/>
              <a:t> - </a:t>
            </a:r>
            <a:r>
              <a:rPr lang="ru-RU" dirty="0" err="1"/>
              <a:t>диодтар</a:t>
            </a:r>
            <a:r>
              <a:rPr lang="ru-RU" dirty="0"/>
              <a:t>, </a:t>
            </a:r>
            <a:r>
              <a:rPr lang="ru-RU" dirty="0" err="1"/>
              <a:t>резисторлар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конденсаторлар</a:t>
            </a:r>
            <a:r>
              <a:rPr lang="ru-RU" dirty="0"/>
              <a:t> -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технологиялық</a:t>
            </a:r>
            <a:r>
              <a:rPr lang="ru-RU" dirty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кезеңдерінде</a:t>
            </a:r>
            <a:r>
              <a:rPr lang="ru-RU" dirty="0"/>
              <a:t> </a:t>
            </a:r>
            <a:r>
              <a:rPr lang="ru-RU" dirty="0" err="1"/>
              <a:t>жасалуы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Көбінесе</a:t>
            </a:r>
            <a:r>
              <a:rPr lang="ru-RU" dirty="0"/>
              <a:t> </a:t>
            </a:r>
            <a:r>
              <a:rPr lang="en-US" dirty="0"/>
              <a:t>n-p-n </a:t>
            </a:r>
            <a:r>
              <a:rPr lang="ru-RU" dirty="0" err="1"/>
              <a:t>типті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параметрлерін</a:t>
            </a:r>
            <a:r>
              <a:rPr lang="ru-RU" dirty="0"/>
              <a:t> </a:t>
            </a:r>
            <a:r>
              <a:rPr lang="ru-RU" dirty="0" err="1"/>
              <a:t>өндіру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оңайырақ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жиілік</a:t>
            </a:r>
            <a:r>
              <a:rPr lang="ru-RU" dirty="0"/>
              <a:t> </a:t>
            </a:r>
            <a:r>
              <a:rPr lang="ru-RU" dirty="0" err="1"/>
              <a:t>сипаттамалары</a:t>
            </a:r>
            <a:r>
              <a:rPr lang="ru-RU" dirty="0"/>
              <a:t> </a:t>
            </a:r>
            <a:r>
              <a:rPr lang="ru-RU" dirty="0" err="1"/>
              <a:t>жақсырақ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38849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CDD799-5675-586E-CA4A-EE8DE7413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7645"/>
            <a:ext cx="10515600" cy="5809318"/>
          </a:xfrm>
        </p:spPr>
        <p:txBody>
          <a:bodyPr/>
          <a:lstStyle/>
          <a:p>
            <a:pPr marL="0" indent="0" algn="just">
              <a:buNone/>
            </a:pPr>
            <a:r>
              <a:rPr lang="kk-KZ" dirty="0"/>
              <a:t>Интегралды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ru-RU" dirty="0" err="1"/>
              <a:t>жазық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жазық</a:t>
            </a:r>
            <a:r>
              <a:rPr lang="ru-RU" dirty="0"/>
              <a:t> </a:t>
            </a:r>
            <a:r>
              <a:rPr lang="ru-RU" dirty="0" err="1"/>
              <a:t>эпитаксиалды</a:t>
            </a:r>
            <a:r>
              <a:rPr lang="ru-RU" dirty="0"/>
              <a:t> </a:t>
            </a:r>
            <a:r>
              <a:rPr lang="ru-RU" dirty="0" err="1"/>
              <a:t>технологияны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жасалады</a:t>
            </a:r>
            <a:r>
              <a:rPr lang="ru-RU" dirty="0"/>
              <a:t>. </a:t>
            </a:r>
            <a:r>
              <a:rPr lang="ru-RU" dirty="0" err="1"/>
              <a:t>Кристалда</a:t>
            </a:r>
            <a:r>
              <a:rPr lang="ru-RU" dirty="0"/>
              <a:t> </a:t>
            </a:r>
            <a:r>
              <a:rPr lang="ru-RU" dirty="0" err="1"/>
              <a:t>диффузиялық</a:t>
            </a:r>
            <a:r>
              <a:rPr lang="ru-RU" dirty="0"/>
              <a:t> </a:t>
            </a:r>
            <a:r>
              <a:rPr lang="ru-RU" dirty="0" err="1"/>
              <a:t>әдіспен</a:t>
            </a:r>
            <a:r>
              <a:rPr lang="ru-RU" dirty="0"/>
              <a:t> </a:t>
            </a:r>
            <a:r>
              <a:rPr lang="ru-RU" dirty="0" err="1"/>
              <a:t>коллекторлық</a:t>
            </a:r>
            <a:r>
              <a:rPr lang="ru-RU" dirty="0"/>
              <a:t>, </a:t>
            </a:r>
            <a:r>
              <a:rPr lang="ru-RU" dirty="0" err="1"/>
              <a:t>базалық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эмиттерлік</a:t>
            </a:r>
            <a:r>
              <a:rPr lang="ru-RU" dirty="0"/>
              <a:t> </a:t>
            </a:r>
            <a:r>
              <a:rPr lang="ru-RU" dirty="0" err="1"/>
              <a:t>аймақтар</a:t>
            </a:r>
            <a:r>
              <a:rPr lang="ru-RU" dirty="0"/>
              <a:t> </a:t>
            </a:r>
            <a:r>
              <a:rPr lang="ru-RU" dirty="0" err="1"/>
              <a:t>құрылады</a:t>
            </a:r>
            <a:r>
              <a:rPr lang="ru-RU" dirty="0"/>
              <a:t>. </a:t>
            </a:r>
            <a:r>
              <a:rPr lang="ru-RU" dirty="0" err="1"/>
              <a:t>Транзистордың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кристалға</a:t>
            </a:r>
            <a:r>
              <a:rPr lang="ru-RU" dirty="0"/>
              <a:t> 15 </a:t>
            </a:r>
            <a:r>
              <a:rPr lang="ru-RU" dirty="0" err="1"/>
              <a:t>микроннан</a:t>
            </a:r>
            <a:r>
              <a:rPr lang="ru-RU" dirty="0"/>
              <a:t> </a:t>
            </a:r>
            <a:r>
              <a:rPr lang="ru-RU" dirty="0" err="1"/>
              <a:t>аспайды</a:t>
            </a:r>
            <a:r>
              <a:rPr lang="ru-RU" dirty="0"/>
              <a:t>, ал </a:t>
            </a:r>
            <a:r>
              <a:rPr lang="ru-RU" dirty="0" err="1"/>
              <a:t>бетіндегі</a:t>
            </a:r>
            <a:r>
              <a:rPr lang="ru-RU" dirty="0"/>
              <a:t> </a:t>
            </a:r>
            <a:r>
              <a:rPr lang="ru-RU" dirty="0" err="1"/>
              <a:t>транзистордың</a:t>
            </a:r>
            <a:r>
              <a:rPr lang="ru-RU" dirty="0"/>
              <a:t> </a:t>
            </a:r>
            <a:r>
              <a:rPr lang="ru-RU" dirty="0" err="1"/>
              <a:t>сызықтық</a:t>
            </a:r>
            <a:r>
              <a:rPr lang="ru-RU" dirty="0"/>
              <a:t> </a:t>
            </a:r>
            <a:r>
              <a:rPr lang="ru-RU" dirty="0" err="1"/>
              <a:t>өлшемдері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ондаған</a:t>
            </a:r>
            <a:r>
              <a:rPr lang="ru-RU" dirty="0"/>
              <a:t> </a:t>
            </a:r>
            <a:r>
              <a:rPr lang="ru-RU" dirty="0" err="1"/>
              <a:t>микрометрден</a:t>
            </a:r>
            <a:r>
              <a:rPr lang="ru-RU" dirty="0"/>
              <a:t> </a:t>
            </a:r>
            <a:r>
              <a:rPr lang="ru-RU" dirty="0" err="1"/>
              <a:t>аспайды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4E3CCC-A07E-4476-DC2B-C09B9F101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07175"/>
            <a:ext cx="5423474" cy="297314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BB8948E-814B-EA98-8DEA-26702C193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7785" y="2675256"/>
            <a:ext cx="4409569" cy="373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073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E3BB4F-4C84-33FC-65BB-5B78B4882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9365"/>
            <a:ext cx="10515600" cy="583759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ИК-</a:t>
            </a:r>
            <a:r>
              <a:rPr lang="ru-RU" dirty="0" err="1"/>
              <a:t>тің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транзисторларының</a:t>
            </a:r>
            <a:r>
              <a:rPr lang="ru-RU" dirty="0"/>
              <a:t> </a:t>
            </a:r>
            <a:r>
              <a:rPr lang="ru-RU" dirty="0" err="1"/>
              <a:t>типтік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база </a:t>
            </a:r>
            <a:r>
              <a:rPr lang="ru-RU" dirty="0" err="1"/>
              <a:t>тоғының</a:t>
            </a:r>
            <a:r>
              <a:rPr lang="ru-RU" dirty="0"/>
              <a:t> КК 200, </a:t>
            </a:r>
            <a:r>
              <a:rPr lang="ru-RU" dirty="0" err="1"/>
              <a:t>үзіліс</a:t>
            </a:r>
            <a:r>
              <a:rPr lang="ru-RU" dirty="0"/>
              <a:t> </a:t>
            </a:r>
            <a:r>
              <a:rPr lang="ru-RU" dirty="0" err="1"/>
              <a:t>жиілігі</a:t>
            </a:r>
            <a:r>
              <a:rPr lang="ru-RU" dirty="0"/>
              <a:t> 500 МГц-</a:t>
            </a:r>
            <a:r>
              <a:rPr lang="ru-RU" dirty="0" err="1"/>
              <a:t>ке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, </a:t>
            </a:r>
            <a:r>
              <a:rPr lang="ru-RU" dirty="0" err="1"/>
              <a:t>коллектордың</a:t>
            </a:r>
            <a:r>
              <a:rPr lang="ru-RU" dirty="0"/>
              <a:t> </a:t>
            </a:r>
            <a:r>
              <a:rPr lang="ru-RU" dirty="0" err="1"/>
              <a:t>сыйымдылығы</a:t>
            </a:r>
            <a:r>
              <a:rPr lang="ru-RU" dirty="0"/>
              <a:t> 0,5 пФ-</a:t>
            </a:r>
            <a:r>
              <a:rPr lang="ru-RU" dirty="0" err="1"/>
              <a:t>қа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, </a:t>
            </a:r>
            <a:r>
              <a:rPr lang="ru-RU" dirty="0" err="1"/>
              <a:t>коллекторлық</a:t>
            </a:r>
            <a:r>
              <a:rPr lang="ru-RU" dirty="0"/>
              <a:t> </a:t>
            </a:r>
            <a:r>
              <a:rPr lang="ru-RU" dirty="0" err="1"/>
              <a:t>қосылыс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бұзылу</a:t>
            </a:r>
            <a:r>
              <a:rPr lang="ru-RU" dirty="0"/>
              <a:t> </a:t>
            </a:r>
            <a:r>
              <a:rPr lang="ru-RU" dirty="0" err="1"/>
              <a:t>кернеуі</a:t>
            </a:r>
            <a:r>
              <a:rPr lang="ru-RU" dirty="0"/>
              <a:t> 50 В-</a:t>
            </a:r>
            <a:r>
              <a:rPr lang="ru-RU" dirty="0" err="1"/>
              <a:t>қа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, </a:t>
            </a:r>
            <a:r>
              <a:rPr lang="ru-RU" dirty="0" err="1"/>
              <a:t>эмиттерлік</a:t>
            </a:r>
            <a:r>
              <a:rPr lang="ru-RU" dirty="0"/>
              <a:t> </a:t>
            </a:r>
            <a:r>
              <a:rPr lang="ru-RU" dirty="0" err="1"/>
              <a:t>қосылыс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8 В-</a:t>
            </a:r>
            <a:r>
              <a:rPr lang="ru-RU" dirty="0" err="1"/>
              <a:t>қа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. </a:t>
            </a:r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кедергі</a:t>
            </a:r>
            <a:r>
              <a:rPr lang="ru-RU" dirty="0"/>
              <a:t> </a:t>
            </a:r>
            <a:r>
              <a:rPr lang="en-US" dirty="0"/>
              <a:t>n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p </a:t>
            </a:r>
            <a:r>
              <a:rPr lang="ru-RU" dirty="0" err="1"/>
              <a:t>қабаттары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жүз</a:t>
            </a:r>
            <a:r>
              <a:rPr lang="ru-RU" dirty="0"/>
              <a:t>, ал </a:t>
            </a:r>
            <a:r>
              <a:rPr lang="en-US" dirty="0"/>
              <a:t>n+</a:t>
            </a:r>
            <a:r>
              <a:rPr lang="kk-KZ" dirty="0"/>
              <a:t> </a:t>
            </a:r>
            <a:r>
              <a:rPr lang="ru-RU" dirty="0" err="1"/>
              <a:t>қабаттары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20 Ом*м-ден </a:t>
            </a:r>
            <a:r>
              <a:rPr lang="ru-RU" dirty="0" err="1"/>
              <a:t>аспайды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0CB70279-BA8C-DA43-65C6-46D28B308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03581"/>
            <a:ext cx="435292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360385C9-6DEF-44DE-A059-D62B7F6CA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637" y="2890635"/>
            <a:ext cx="35242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360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FF5F5F-F08C-0416-01FB-9000B5D09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951"/>
            <a:ext cx="10515600" cy="59130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Планарлы</a:t>
            </a:r>
            <a:r>
              <a:rPr lang="ru-RU" dirty="0"/>
              <a:t> </a:t>
            </a:r>
            <a:r>
              <a:rPr lang="ru-RU" dirty="0" err="1"/>
              <a:t>технологияны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транзисторларда</a:t>
            </a:r>
            <a:r>
              <a:rPr lang="ru-RU" dirty="0"/>
              <a:t> эмиттер мен коллектор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ток </a:t>
            </a:r>
            <a:r>
              <a:rPr lang="ru-RU" dirty="0" err="1"/>
              <a:t>тігінен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 (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kk-KZ" dirty="0"/>
              <a:t>ИС</a:t>
            </a:r>
            <a:r>
              <a:rPr lang="en-US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көлденең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). </a:t>
            </a:r>
            <a:r>
              <a:rPr lang="ru-RU" dirty="0" err="1">
                <a:highlight>
                  <a:srgbClr val="00FF00"/>
                </a:highlight>
              </a:rPr>
              <a:t>Тік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транзисторлар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en-US" dirty="0"/>
              <a:t>n-p-n </a:t>
            </a:r>
            <a:r>
              <a:rPr lang="ru-RU" dirty="0" err="1"/>
              <a:t>түрінен</a:t>
            </a:r>
            <a:r>
              <a:rPr lang="ru-RU" dirty="0"/>
              <a:t> </a:t>
            </a:r>
            <a:r>
              <a:rPr lang="ru-RU" dirty="0" err="1"/>
              <a:t>жасал</a:t>
            </a:r>
            <a:r>
              <a:rPr lang="kk-KZ" dirty="0"/>
              <a:t>ады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en-US" dirty="0"/>
              <a:t>p-n-p </a:t>
            </a:r>
            <a:r>
              <a:rPr lang="ru-RU" dirty="0" err="1"/>
              <a:t>транзисторлары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тоқ</a:t>
            </a:r>
            <a:r>
              <a:rPr lang="ru-RU" dirty="0"/>
              <a:t> </a:t>
            </a:r>
            <a:r>
              <a:rPr lang="ru-RU" dirty="0" err="1"/>
              <a:t>көлденең</a:t>
            </a:r>
            <a:r>
              <a:rPr lang="ru-RU" dirty="0"/>
              <a:t> </a:t>
            </a:r>
            <a:r>
              <a:rPr lang="ru-RU" dirty="0" err="1"/>
              <a:t>бағытта</a:t>
            </a:r>
            <a:r>
              <a:rPr lang="ru-RU" dirty="0"/>
              <a:t> </a:t>
            </a:r>
            <a:r>
              <a:rPr lang="ru-RU" dirty="0" err="1"/>
              <a:t>өткелдер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өтетіндей</a:t>
            </a:r>
            <a:r>
              <a:rPr lang="ru-RU" dirty="0"/>
              <a:t> </a:t>
            </a:r>
            <a:r>
              <a:rPr lang="ru-RU" dirty="0" err="1"/>
              <a:t>құрылымдалған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көлденең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тік</a:t>
            </a:r>
            <a:r>
              <a:rPr lang="ru-RU" dirty="0"/>
              <a:t> </a:t>
            </a:r>
            <a:r>
              <a:rPr lang="ru-RU" dirty="0" err="1"/>
              <a:t>транзисторлармен</a:t>
            </a:r>
            <a:r>
              <a:rPr lang="ru-RU" dirty="0"/>
              <a:t> </a:t>
            </a:r>
            <a:r>
              <a:rPr lang="ru-RU" dirty="0" err="1"/>
              <a:t>салыстырғанда</a:t>
            </a:r>
            <a:r>
              <a:rPr lang="ru-RU" dirty="0"/>
              <a:t> </a:t>
            </a:r>
            <a:r>
              <a:rPr lang="ru-RU" dirty="0" err="1"/>
              <a:t>қалың</a:t>
            </a:r>
            <a:r>
              <a:rPr lang="ru-RU" dirty="0"/>
              <a:t> </a:t>
            </a:r>
            <a:r>
              <a:rPr lang="ru-RU" dirty="0" err="1"/>
              <a:t>базаға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сәйкесінше</a:t>
            </a:r>
            <a:r>
              <a:rPr lang="ru-RU" dirty="0"/>
              <a:t> </a:t>
            </a:r>
            <a:r>
              <a:rPr lang="ru-RU" dirty="0" err="1"/>
              <a:t>кесу</a:t>
            </a:r>
            <a:r>
              <a:rPr lang="ru-RU" dirty="0"/>
              <a:t> </a:t>
            </a:r>
            <a:r>
              <a:rPr lang="ru-RU" dirty="0" err="1"/>
              <a:t>жиілігі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B5810DF-1B91-8365-A34C-2BA379C88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873" y="3852322"/>
            <a:ext cx="4143375" cy="2762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4C3DA8-0F17-A0BF-2C05-530FDF46325D}"/>
              </a:ext>
            </a:extLst>
          </p:cNvPr>
          <p:cNvSpPr txBox="1"/>
          <p:nvPr/>
        </p:nvSpPr>
        <p:spPr>
          <a:xfrm>
            <a:off x="5626920" y="4818610"/>
            <a:ext cx="60943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3200" dirty="0" err="1"/>
              <a:t>Көлденең</a:t>
            </a:r>
            <a:r>
              <a:rPr lang="ru-KZ" sz="3200" dirty="0"/>
              <a:t> </a:t>
            </a:r>
            <a:r>
              <a:rPr lang="en-US" sz="3200" dirty="0"/>
              <a:t>p-n-p</a:t>
            </a:r>
            <a:r>
              <a:rPr lang="ru-KZ" sz="3200" dirty="0"/>
              <a:t> транзисторы</a:t>
            </a:r>
          </a:p>
        </p:txBody>
      </p:sp>
    </p:spTree>
    <p:extLst>
      <p:ext uri="{BB962C8B-B14F-4D97-AF65-F5344CB8AC3E}">
        <p14:creationId xmlns:p14="http://schemas.microsoft.com/office/powerpoint/2010/main" val="3542625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2B56D7-DD8D-1E98-226E-5C7C95C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55"/>
            <a:ext cx="10515600" cy="832079"/>
          </a:xfrm>
        </p:spPr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</a:t>
            </a:r>
            <a:r>
              <a:rPr lang="kk-KZ" dirty="0"/>
              <a:t>елі</a:t>
            </a:r>
            <a:r>
              <a:rPr lang="ru-RU" dirty="0"/>
              <a:t> бар </a:t>
            </a:r>
            <a:r>
              <a:rPr lang="ru-RU" dirty="0" err="1"/>
              <a:t>өрістік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98D0A6-E09E-85B1-5CE2-A3A7BBC5B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1534"/>
            <a:ext cx="10515600" cy="5215429"/>
          </a:xfrm>
        </p:spPr>
        <p:txBody>
          <a:bodyPr/>
          <a:lstStyle/>
          <a:p>
            <a:pPr marL="0" indent="0" algn="just">
              <a:buNone/>
            </a:pPr>
            <a:r>
              <a:rPr lang="kk-KZ" dirty="0"/>
              <a:t>«А» суретте </a:t>
            </a:r>
            <a:r>
              <a:rPr lang="en-US" dirty="0"/>
              <a:t>n-</a:t>
            </a:r>
            <a:r>
              <a:rPr lang="ru-RU" dirty="0" err="1"/>
              <a:t>арналы</a:t>
            </a:r>
            <a:r>
              <a:rPr lang="ru-RU" dirty="0"/>
              <a:t> </a:t>
            </a:r>
            <a:r>
              <a:rPr lang="ru-RU" dirty="0" err="1"/>
              <a:t>жазық</a:t>
            </a:r>
            <a:r>
              <a:rPr lang="ru-RU" dirty="0"/>
              <a:t> </a:t>
            </a:r>
            <a:r>
              <a:rPr lang="ru-RU" dirty="0" err="1"/>
              <a:t>өрістік</a:t>
            </a:r>
            <a:r>
              <a:rPr lang="ru-RU" dirty="0"/>
              <a:t> </a:t>
            </a:r>
            <a:r>
              <a:rPr lang="ru-RU" dirty="0" err="1"/>
              <a:t>транзистордың</a:t>
            </a:r>
            <a:r>
              <a:rPr lang="ru-RU" dirty="0"/>
              <a:t> </a:t>
            </a:r>
            <a:r>
              <a:rPr lang="ru-RU" dirty="0" err="1"/>
              <a:t>құрылымын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. </a:t>
            </a:r>
            <a:r>
              <a:rPr lang="en-US" dirty="0"/>
              <a:t>n-</a:t>
            </a:r>
            <a:r>
              <a:rPr lang="ru-RU" dirty="0" err="1"/>
              <a:t>түрінің</a:t>
            </a:r>
            <a:r>
              <a:rPr lang="ru-RU" dirty="0"/>
              <a:t> "</a:t>
            </a:r>
            <a:r>
              <a:rPr lang="ru-RU" dirty="0" err="1"/>
              <a:t>қалтасында</a:t>
            </a:r>
            <a:r>
              <a:rPr lang="ru-RU" dirty="0"/>
              <a:t>" </a:t>
            </a:r>
            <a:r>
              <a:rPr lang="en-US" dirty="0">
                <a:highlight>
                  <a:srgbClr val="00FF00"/>
                </a:highlight>
              </a:rPr>
              <a:t>n+</a:t>
            </a:r>
            <a:r>
              <a:rPr lang="kk-KZ" dirty="0">
                <a:highlight>
                  <a:srgbClr val="00FF00"/>
                </a:highlight>
              </a:rPr>
              <a:t> типті</a:t>
            </a:r>
            <a:r>
              <a:rPr lang="ru-RU" dirty="0"/>
              <a:t> сток </a:t>
            </a:r>
            <a:r>
              <a:rPr lang="ru-RU" dirty="0" err="1"/>
              <a:t>және</a:t>
            </a:r>
            <a:r>
              <a:rPr lang="ru-RU" dirty="0"/>
              <a:t> исток </a:t>
            </a:r>
            <a:r>
              <a:rPr lang="ru-RU" dirty="0" err="1"/>
              <a:t>аймақтары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>
                <a:highlight>
                  <a:srgbClr val="00FF00"/>
                </a:highlight>
              </a:rPr>
              <a:t>p </a:t>
            </a:r>
            <a:r>
              <a:rPr lang="kk-KZ" dirty="0">
                <a:highlight>
                  <a:srgbClr val="00FF00"/>
                </a:highlight>
              </a:rPr>
              <a:t>типті</a:t>
            </a:r>
            <a:r>
              <a:rPr lang="ru-RU" dirty="0"/>
              <a:t> затвор </a:t>
            </a:r>
            <a:r>
              <a:rPr lang="ru-RU" dirty="0" err="1"/>
              <a:t>аймағы</a:t>
            </a:r>
            <a:r>
              <a:rPr lang="ru-RU" dirty="0"/>
              <a:t> </a:t>
            </a:r>
            <a:r>
              <a:rPr lang="ru-RU" dirty="0" err="1"/>
              <a:t>жасалынған</a:t>
            </a:r>
            <a:r>
              <a:rPr lang="ru-RU" dirty="0"/>
              <a:t>. Сток </a:t>
            </a:r>
            <a:r>
              <a:rPr lang="ru-RU" dirty="0" err="1"/>
              <a:t>орталықта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, затвор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айналасында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kk-KZ" dirty="0"/>
          </a:p>
          <a:p>
            <a:pPr marL="0" indent="0" algn="just">
              <a:buNone/>
            </a:pPr>
            <a:r>
              <a:rPr lang="en-US" dirty="0"/>
              <a:t>p-</a:t>
            </a:r>
            <a:r>
              <a:rPr lang="kk-KZ" dirty="0"/>
              <a:t>арналы </a:t>
            </a:r>
            <a:r>
              <a:rPr lang="ru-RU" dirty="0" err="1"/>
              <a:t>жазық</a:t>
            </a:r>
            <a:r>
              <a:rPr lang="ru-RU" dirty="0"/>
              <a:t> </a:t>
            </a:r>
            <a:r>
              <a:rPr lang="ru-RU" dirty="0" err="1"/>
              <a:t>өрістік</a:t>
            </a:r>
            <a:r>
              <a:rPr lang="ru-RU" dirty="0"/>
              <a:t> </a:t>
            </a:r>
            <a:r>
              <a:rPr lang="ru-RU" dirty="0" err="1"/>
              <a:t>транзистордың</a:t>
            </a:r>
            <a:r>
              <a:rPr lang="kk-KZ" dirty="0"/>
              <a:t> </a:t>
            </a:r>
            <a:r>
              <a:rPr lang="ru-RU" dirty="0" err="1"/>
              <a:t>құрылымы</a:t>
            </a:r>
            <a:r>
              <a:rPr lang="ru-RU" dirty="0"/>
              <a:t> да </a:t>
            </a:r>
            <a:r>
              <a:rPr lang="en-US" dirty="0"/>
              <a:t>n-p-n-</a:t>
            </a:r>
            <a:r>
              <a:rPr lang="kk-KZ" dirty="0"/>
              <a:t>ға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50D618-6BC8-F18F-E020-C7E132FD4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893" y="4031191"/>
            <a:ext cx="5340107" cy="271123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6727893-B3DB-AEEC-1F36-361AECED6E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376" y="3793787"/>
            <a:ext cx="4260564" cy="2840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936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C951C-4913-103E-0D06-89872722D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4752"/>
            <a:ext cx="10515600" cy="1325563"/>
          </a:xfrm>
        </p:spPr>
        <p:txBody>
          <a:bodyPr/>
          <a:lstStyle/>
          <a:p>
            <a:r>
              <a:rPr lang="kk-KZ" dirty="0"/>
              <a:t>МОП транзисторлар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2446CC-64DB-5518-3C17-B6AE54A1B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986"/>
            <a:ext cx="10515600" cy="562780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kk-KZ" dirty="0"/>
              <a:t>ИС-</a:t>
            </a:r>
            <a:r>
              <a:rPr lang="ru-RU" dirty="0" err="1"/>
              <a:t>дағы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МОП (МДП)</a:t>
            </a:r>
            <a:r>
              <a:rPr lang="en-US" dirty="0"/>
              <a:t> </a:t>
            </a:r>
            <a:r>
              <a:rPr lang="ru-RU" dirty="0" err="1"/>
              <a:t>типті</a:t>
            </a:r>
            <a:r>
              <a:rPr lang="ru-RU" dirty="0"/>
              <a:t> </a:t>
            </a:r>
            <a:r>
              <a:rPr lang="ru-RU" dirty="0" err="1"/>
              <a:t>транзисторлармен</a:t>
            </a:r>
            <a:r>
              <a:rPr lang="ru-RU" dirty="0"/>
              <a:t> </a:t>
            </a:r>
            <a:r>
              <a:rPr lang="ru-RU" dirty="0" err="1"/>
              <a:t>ауыстырылады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kk-KZ" dirty="0"/>
              <a:t>МОП</a:t>
            </a:r>
            <a:r>
              <a:rPr lang="en-US" dirty="0"/>
              <a:t> </a:t>
            </a:r>
            <a:r>
              <a:rPr lang="ru-RU" dirty="0" err="1"/>
              <a:t>транзисторларының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артықшылықтарына</a:t>
            </a:r>
            <a:r>
              <a:rPr lang="ru-RU" dirty="0"/>
              <a:t>, </a:t>
            </a:r>
            <a:r>
              <a:rPr lang="ru-RU" dirty="0" err="1"/>
              <a:t>атап</a:t>
            </a:r>
            <a:r>
              <a:rPr lang="ru-RU" dirty="0"/>
              <a:t> </a:t>
            </a:r>
            <a:r>
              <a:rPr lang="ru-RU" dirty="0" err="1"/>
              <a:t>айтқанда</a:t>
            </a:r>
            <a:endParaRPr lang="ru-RU" dirty="0"/>
          </a:p>
          <a:p>
            <a:pPr marL="0" indent="0" algn="just">
              <a:buNone/>
            </a:pPr>
            <a:r>
              <a:rPr lang="en-US" dirty="0"/>
              <a:t>M</a:t>
            </a:r>
            <a:r>
              <a:rPr lang="kk-KZ" dirty="0"/>
              <a:t>ДП</a:t>
            </a:r>
            <a:r>
              <a:rPr lang="en-US" dirty="0"/>
              <a:t> </a:t>
            </a:r>
            <a:r>
              <a:rPr lang="ru-RU" dirty="0" err="1"/>
              <a:t>транзисторларының</a:t>
            </a:r>
            <a:r>
              <a:rPr lang="ru-RU" dirty="0"/>
              <a:t> </a:t>
            </a:r>
            <a:r>
              <a:rPr lang="ru-RU" dirty="0" err="1"/>
              <a:t>конструкциясы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транзисторларға</a:t>
            </a:r>
            <a:r>
              <a:rPr lang="ru-RU" dirty="0"/>
              <a:t> (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өлшемдері</a:t>
            </a:r>
            <a:r>
              <a:rPr lang="ru-RU" dirty="0"/>
              <a:t> мен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ауданы</a:t>
            </a:r>
            <a:r>
              <a:rPr lang="ru-RU" dirty="0"/>
              <a:t> </a:t>
            </a:r>
            <a:r>
              <a:rPr lang="ru-RU" dirty="0" err="1"/>
              <a:t>салыстырмалы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шағын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оқшаулаудың</a:t>
            </a:r>
            <a:r>
              <a:rPr lang="ru-RU" dirty="0"/>
              <a:t> </a:t>
            </a:r>
            <a:r>
              <a:rPr lang="ru-RU" dirty="0" err="1"/>
              <a:t>қажеті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параметрлеріне</a:t>
            </a:r>
            <a:r>
              <a:rPr lang="ru-RU" dirty="0"/>
              <a:t> (шу </a:t>
            </a:r>
            <a:r>
              <a:rPr lang="ru-RU" dirty="0" err="1"/>
              <a:t>деңгейінің</a:t>
            </a:r>
            <a:r>
              <a:rPr lang="ru-RU" dirty="0"/>
              <a:t> </a:t>
            </a:r>
            <a:r>
              <a:rPr lang="ru-RU" dirty="0" err="1"/>
              <a:t>төмендігі</a:t>
            </a:r>
            <a:r>
              <a:rPr lang="ru-RU" dirty="0"/>
              <a:t>, </a:t>
            </a:r>
            <a:r>
              <a:rPr lang="ru-RU" dirty="0" err="1"/>
              <a:t>шамадан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токқа</a:t>
            </a:r>
            <a:r>
              <a:rPr lang="ru-RU" dirty="0"/>
              <a:t> </a:t>
            </a:r>
            <a:r>
              <a:rPr lang="ru-RU" dirty="0" err="1"/>
              <a:t>төзімділігі</a:t>
            </a:r>
            <a:r>
              <a:rPr lang="ru-RU" dirty="0"/>
              <a:t>,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кедергісі</a:t>
            </a:r>
            <a:r>
              <a:rPr lang="ru-RU" dirty="0"/>
              <a:t> мен </a:t>
            </a:r>
            <a:r>
              <a:rPr lang="ru-RU" dirty="0" err="1"/>
              <a:t>шуға</a:t>
            </a:r>
            <a:r>
              <a:rPr lang="ru-RU" dirty="0"/>
              <a:t> </a:t>
            </a:r>
            <a:r>
              <a:rPr lang="ru-RU" dirty="0" err="1"/>
              <a:t>төзімділігі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,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қуаттың</a:t>
            </a:r>
            <a:r>
              <a:rPr lang="ru-RU" dirty="0"/>
              <a:t> </a:t>
            </a:r>
            <a:r>
              <a:rPr lang="ru-RU" dirty="0" err="1"/>
              <a:t>дисперсиясы</a:t>
            </a:r>
            <a:r>
              <a:rPr lang="ru-RU" dirty="0"/>
              <a:t>,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құны</a:t>
            </a:r>
            <a:r>
              <a:rPr lang="ru-RU" dirty="0"/>
              <a:t>). </a:t>
            </a:r>
            <a:r>
              <a:rPr lang="kk-KZ" dirty="0"/>
              <a:t>МДП</a:t>
            </a:r>
            <a:r>
              <a:rPr lang="en-US" dirty="0"/>
              <a:t> </a:t>
            </a:r>
            <a:r>
              <a:rPr lang="ru-RU" dirty="0"/>
              <a:t>транзистор МДП</a:t>
            </a:r>
            <a:r>
              <a:rPr lang="en-US" dirty="0"/>
              <a:t> </a:t>
            </a:r>
            <a:r>
              <a:rPr lang="ru-RU" dirty="0" err="1"/>
              <a:t>микросұлбаларының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жалғыз</a:t>
            </a:r>
            <a:r>
              <a:rPr lang="ru-RU" dirty="0"/>
              <a:t> </a:t>
            </a:r>
            <a:r>
              <a:rPr lang="ru-RU" dirty="0" err="1"/>
              <a:t>элементі</a:t>
            </a:r>
            <a:r>
              <a:rPr lang="ru-RU" dirty="0"/>
              <a:t> бола </a:t>
            </a:r>
            <a:r>
              <a:rPr lang="ru-RU" dirty="0" err="1"/>
              <a:t>алады</a:t>
            </a:r>
            <a:r>
              <a:rPr lang="ru-RU" dirty="0"/>
              <a:t>. Ол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құрылғылардың</a:t>
            </a:r>
            <a:r>
              <a:rPr lang="ru-RU" dirty="0"/>
              <a:t> (</a:t>
            </a:r>
            <a:r>
              <a:rPr lang="ru-RU" dirty="0" err="1"/>
              <a:t>инверторлардағы</a:t>
            </a:r>
            <a:r>
              <a:rPr lang="ru-RU" dirty="0"/>
              <a:t> </a:t>
            </a:r>
            <a:r>
              <a:rPr lang="ru-RU" dirty="0" err="1"/>
              <a:t>кілттік</a:t>
            </a:r>
            <a:r>
              <a:rPr lang="ru-RU" dirty="0"/>
              <a:t> транзистор, </a:t>
            </a:r>
            <a:r>
              <a:rPr lang="ru-RU" dirty="0" err="1"/>
              <a:t>күшейткіш</a:t>
            </a:r>
            <a:r>
              <a:rPr lang="ru-RU" dirty="0"/>
              <a:t> транзистор)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пассивті</a:t>
            </a:r>
            <a:r>
              <a:rPr lang="ru-RU" dirty="0"/>
              <a:t> </a:t>
            </a:r>
            <a:r>
              <a:rPr lang="ru-RU" dirty="0" err="1"/>
              <a:t>элементтердің</a:t>
            </a:r>
            <a:r>
              <a:rPr lang="ru-RU" dirty="0"/>
              <a:t> (</a:t>
            </a:r>
            <a:r>
              <a:rPr lang="ru-RU" dirty="0" err="1"/>
              <a:t>инвертордағы</a:t>
            </a:r>
            <a:r>
              <a:rPr lang="ru-RU" dirty="0"/>
              <a:t> </a:t>
            </a:r>
            <a:r>
              <a:rPr lang="ru-RU" dirty="0" err="1"/>
              <a:t>жүктеме</a:t>
            </a:r>
            <a:r>
              <a:rPr lang="ru-RU" dirty="0"/>
              <a:t> транзисторы, </a:t>
            </a:r>
            <a:r>
              <a:rPr lang="ru-RU" dirty="0" err="1"/>
              <a:t>жады</a:t>
            </a:r>
            <a:r>
              <a:rPr lang="ru-RU" dirty="0"/>
              <a:t> </a:t>
            </a:r>
            <a:r>
              <a:rPr lang="ru-RU" dirty="0" err="1"/>
              <a:t>элементіндегі</a:t>
            </a:r>
            <a:r>
              <a:rPr lang="ru-RU" dirty="0"/>
              <a:t> конденсатор) </a:t>
            </a:r>
            <a:r>
              <a:rPr lang="ru-RU" dirty="0" err="1"/>
              <a:t>функцияларын</a:t>
            </a:r>
            <a:r>
              <a:rPr lang="ru-RU" dirty="0"/>
              <a:t> </a:t>
            </a:r>
            <a:r>
              <a:rPr lang="ru-RU" dirty="0" err="1"/>
              <a:t>орындай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, </a:t>
            </a:r>
            <a:r>
              <a:rPr lang="kk-KZ" dirty="0"/>
              <a:t>МДП</a:t>
            </a:r>
            <a:r>
              <a:rPr lang="en-US" dirty="0"/>
              <a:t> </a:t>
            </a:r>
            <a:r>
              <a:rPr lang="ru-RU" dirty="0" err="1"/>
              <a:t>микросұлбаларын</a:t>
            </a:r>
            <a:r>
              <a:rPr lang="ru-RU" dirty="0"/>
              <a:t> </a:t>
            </a:r>
            <a:r>
              <a:rPr lang="ru-RU" dirty="0" err="1"/>
              <a:t>жобалау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тек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элементпен</a:t>
            </a:r>
            <a:r>
              <a:rPr lang="ru-RU" dirty="0"/>
              <a:t> - </a:t>
            </a:r>
            <a:r>
              <a:rPr lang="kk-KZ" dirty="0"/>
              <a:t>МДП</a:t>
            </a:r>
            <a:r>
              <a:rPr lang="en-US" dirty="0"/>
              <a:t> </a:t>
            </a:r>
            <a:r>
              <a:rPr lang="ru-RU" dirty="0" err="1"/>
              <a:t>транзисторымен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өлшемдері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коммутация </a:t>
            </a:r>
            <a:r>
              <a:rPr lang="ru-RU" dirty="0" err="1"/>
              <a:t>тізбегі</a:t>
            </a:r>
            <a:r>
              <a:rPr lang="ru-RU" dirty="0"/>
              <a:t> </a:t>
            </a:r>
            <a:r>
              <a:rPr lang="ru-RU" dirty="0" err="1"/>
              <a:t>орындалатын</a:t>
            </a:r>
            <a:r>
              <a:rPr lang="ru-RU" dirty="0"/>
              <a:t> </a:t>
            </a:r>
            <a:r>
              <a:rPr lang="ru-RU" dirty="0" err="1"/>
              <a:t>функцияға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интеграциялық</a:t>
            </a:r>
            <a:r>
              <a:rPr lang="ru-RU" dirty="0"/>
              <a:t> </a:t>
            </a:r>
            <a:r>
              <a:rPr lang="ru-RU" dirty="0" err="1"/>
              <a:t>дәрежеде</a:t>
            </a:r>
            <a:r>
              <a:rPr lang="ru-RU" dirty="0"/>
              <a:t> </a:t>
            </a:r>
            <a:r>
              <a:rPr lang="ru-RU" dirty="0" err="1"/>
              <a:t>айтарлықтай</a:t>
            </a:r>
            <a:r>
              <a:rPr lang="ru-RU" dirty="0"/>
              <a:t> </a:t>
            </a:r>
            <a:r>
              <a:rPr lang="ru-RU" dirty="0" err="1"/>
              <a:t>артықшылық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34954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0DF8CB-8B20-FA8A-B30A-37739FAB7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658"/>
            <a:ext cx="10515600" cy="587530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Индукцияланған</a:t>
            </a:r>
            <a:r>
              <a:rPr lang="ru-RU" dirty="0"/>
              <a:t> </a:t>
            </a:r>
            <a:r>
              <a:rPr lang="ru-RU" dirty="0" err="1"/>
              <a:t>арнасы</a:t>
            </a:r>
            <a:r>
              <a:rPr lang="ru-RU" dirty="0"/>
              <a:t> бар </a:t>
            </a:r>
            <a:r>
              <a:rPr lang="kk-KZ" dirty="0"/>
              <a:t>МДП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оңай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en-US" dirty="0"/>
              <a:t>p-</a:t>
            </a:r>
            <a:r>
              <a:rPr lang="ru-RU" dirty="0" err="1"/>
              <a:t>типті</a:t>
            </a:r>
            <a:r>
              <a:rPr lang="ru-RU" dirty="0"/>
              <a:t> </a:t>
            </a:r>
            <a:r>
              <a:rPr lang="ru-RU" dirty="0" err="1"/>
              <a:t>кристалда</a:t>
            </a:r>
            <a:r>
              <a:rPr lang="ru-RU" dirty="0"/>
              <a:t> диффузия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en-US" dirty="0"/>
              <a:t>n+ </a:t>
            </a:r>
            <a:r>
              <a:rPr lang="ru-RU" dirty="0"/>
              <a:t>исток пен сток </a:t>
            </a:r>
            <a:r>
              <a:rPr lang="ru-RU" dirty="0" err="1"/>
              <a:t>аймақтарды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1A7812-26C0-4815-D4CB-B262A96C5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3378"/>
            <a:ext cx="6197273" cy="375014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5C9A9E-160C-DCCD-87D2-36C613999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273" y="1931221"/>
            <a:ext cx="5488426" cy="3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51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20C94-1789-61C2-223C-E50473BE0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2776"/>
            <a:ext cx="10515600" cy="1325563"/>
          </a:xfrm>
        </p:spPr>
        <p:txBody>
          <a:bodyPr/>
          <a:lstStyle/>
          <a:p>
            <a:r>
              <a:rPr lang="kk-KZ" dirty="0"/>
              <a:t>КМОП (</a:t>
            </a:r>
            <a:r>
              <a:rPr lang="en-US" dirty="0"/>
              <a:t>CMOS</a:t>
            </a:r>
            <a:r>
              <a:rPr lang="kk-KZ" dirty="0"/>
              <a:t>)</a:t>
            </a:r>
            <a:r>
              <a:rPr lang="en-US" dirty="0"/>
              <a:t> </a:t>
            </a:r>
            <a:r>
              <a:rPr lang="kk-KZ" dirty="0"/>
              <a:t>транзисторлар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31DF6F-CFA9-DB2B-1EA7-045C5D14F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5802"/>
            <a:ext cx="10515600" cy="512116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kk-KZ" dirty="0"/>
              <a:t>ИС</a:t>
            </a:r>
            <a:r>
              <a:rPr lang="en-US" dirty="0"/>
              <a:t>-</a:t>
            </a:r>
            <a:r>
              <a:rPr lang="ru-RU" dirty="0"/>
              <a:t>да </a:t>
            </a:r>
            <a:r>
              <a:rPr lang="en-US" dirty="0"/>
              <a:t>n-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p-</a:t>
            </a:r>
            <a:r>
              <a:rPr lang="ru-RU" dirty="0" err="1"/>
              <a:t>типті</a:t>
            </a:r>
            <a:r>
              <a:rPr lang="ru-RU" dirty="0"/>
              <a:t> </a:t>
            </a:r>
            <a:r>
              <a:rPr lang="ru-RU" dirty="0" err="1"/>
              <a:t>арналары</a:t>
            </a:r>
            <a:r>
              <a:rPr lang="ru-RU" dirty="0"/>
              <a:t> бар </a:t>
            </a:r>
            <a:r>
              <a:rPr lang="en-US" dirty="0"/>
              <a:t>MOS </a:t>
            </a:r>
            <a:r>
              <a:rPr lang="ru-RU" dirty="0" err="1"/>
              <a:t>транзисторларының</a:t>
            </a:r>
            <a:r>
              <a:rPr lang="ru-RU" dirty="0"/>
              <a:t> </a:t>
            </a:r>
            <a:r>
              <a:rPr lang="ru-RU" dirty="0" err="1"/>
              <a:t>жұбы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жұптар</a:t>
            </a:r>
            <a:r>
              <a:rPr lang="ru-RU" dirty="0"/>
              <a:t> </a:t>
            </a:r>
            <a:r>
              <a:rPr lang="ru-RU" dirty="0" err="1"/>
              <a:t>комплементарлы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(</a:t>
            </a:r>
            <a:r>
              <a:rPr lang="kk-KZ" dirty="0"/>
              <a:t>КМОП</a:t>
            </a:r>
            <a:r>
              <a:rPr lang="en-US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en-US" dirty="0"/>
              <a:t>CMOS)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ru-RU" dirty="0" err="1"/>
              <a:t>кілттік</a:t>
            </a:r>
            <a:r>
              <a:rPr lang="ru-RU" dirty="0"/>
              <a:t> (</a:t>
            </a:r>
            <a:r>
              <a:rPr lang="ru-RU" dirty="0" err="1"/>
              <a:t>цифрлық</a:t>
            </a:r>
            <a:r>
              <a:rPr lang="ru-RU" dirty="0"/>
              <a:t>) </a:t>
            </a:r>
            <a:r>
              <a:rPr lang="ru-RU" dirty="0" err="1"/>
              <a:t>тізбектерде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аз ток </a:t>
            </a:r>
            <a:r>
              <a:rPr lang="ru-RU" dirty="0" err="1"/>
              <a:t>тұтынуымен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жылдамдықпен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en-US" dirty="0"/>
              <a:t>CMOS </a:t>
            </a:r>
            <a:r>
              <a:rPr lang="ru-RU" dirty="0" err="1"/>
              <a:t>құрылымдарының</a:t>
            </a:r>
            <a:r>
              <a:rPr lang="ru-RU" dirty="0"/>
              <a:t> </a:t>
            </a:r>
            <a:r>
              <a:rPr lang="ru-RU" dirty="0" err="1"/>
              <a:t>айрықша</a:t>
            </a:r>
            <a:r>
              <a:rPr lang="ru-RU" dirty="0"/>
              <a:t> </a:t>
            </a:r>
            <a:r>
              <a:rPr lang="ru-RU" dirty="0" err="1"/>
              <a:t>ерекшелігі</a:t>
            </a:r>
            <a:r>
              <a:rPr lang="ru-RU" dirty="0"/>
              <a:t> </a:t>
            </a:r>
            <a:r>
              <a:rPr lang="ru-RU" dirty="0" err="1"/>
              <a:t>қоректендіру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кернеулерінің</a:t>
            </a:r>
            <a:r>
              <a:rPr lang="ru-RU" dirty="0"/>
              <a:t> </a:t>
            </a:r>
            <a:r>
              <a:rPr lang="ru-RU" dirty="0" err="1"/>
              <a:t>қарама-қарсы</a:t>
            </a:r>
            <a:r>
              <a:rPr lang="ru-RU" dirty="0"/>
              <a:t> </a:t>
            </a:r>
            <a:r>
              <a:rPr lang="ru-RU" dirty="0" err="1"/>
              <a:t>полярлығы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Транзисторлардың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комбинациясы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көзінен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жылдамдықты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тұтынуды</a:t>
            </a:r>
            <a:r>
              <a:rPr lang="ru-RU" dirty="0"/>
              <a:t> </a:t>
            </a:r>
            <a:r>
              <a:rPr lang="ru-RU" dirty="0" err="1"/>
              <a:t>біріктіруге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8996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9E44D9D-C822-606A-4D47-584F43451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300" y="103580"/>
            <a:ext cx="7464172" cy="49443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9C6B38-661F-D3E5-FF51-C7BBE8A6BA12}"/>
              </a:ext>
            </a:extLst>
          </p:cNvPr>
          <p:cNvSpPr txBox="1"/>
          <p:nvPr/>
        </p:nvSpPr>
        <p:spPr>
          <a:xfrm>
            <a:off x="2269750" y="5198585"/>
            <a:ext cx="71792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KZ" sz="2800" dirty="0" err="1"/>
              <a:t>Жартылай</a:t>
            </a:r>
            <a:r>
              <a:rPr lang="ru-KZ" sz="2800" dirty="0"/>
              <a:t> </a:t>
            </a:r>
            <a:r>
              <a:rPr lang="ru-KZ" sz="2800" dirty="0" err="1"/>
              <a:t>өткізгіш</a:t>
            </a:r>
            <a:r>
              <a:rPr lang="ru-KZ" sz="2800" dirty="0"/>
              <a:t> </a:t>
            </a:r>
            <a:r>
              <a:rPr lang="ru-KZ" sz="2800" dirty="0" err="1"/>
              <a:t>кристалда</a:t>
            </a:r>
            <a:r>
              <a:rPr lang="ru-KZ" sz="2800" dirty="0"/>
              <a:t> (а) </a:t>
            </a:r>
            <a:r>
              <a:rPr lang="ru-KZ" sz="2800" dirty="0" err="1"/>
              <a:t>және</a:t>
            </a:r>
            <a:r>
              <a:rPr lang="ru-KZ" sz="2800" dirty="0"/>
              <a:t> </a:t>
            </a:r>
            <a:r>
              <a:rPr lang="ru-KZ" sz="2800" dirty="0" err="1"/>
              <a:t>диэлектрикте</a:t>
            </a:r>
            <a:r>
              <a:rPr lang="ru-KZ" sz="2800" dirty="0"/>
              <a:t> (b) </a:t>
            </a:r>
            <a:r>
              <a:rPr lang="ru-KZ" sz="2800" dirty="0" err="1"/>
              <a:t>жасалған</a:t>
            </a:r>
            <a:r>
              <a:rPr lang="ru-KZ" sz="2800" dirty="0"/>
              <a:t> CMOS </a:t>
            </a:r>
            <a:r>
              <a:rPr lang="ru-KZ" sz="2800" dirty="0" err="1"/>
              <a:t>транзисторлық</a:t>
            </a:r>
            <a:r>
              <a:rPr lang="ru-KZ" sz="2800" dirty="0"/>
              <a:t> </a:t>
            </a:r>
            <a:r>
              <a:rPr lang="ru-KZ" sz="2800" dirty="0" err="1"/>
              <a:t>құрылымдар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1089027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B344F-9806-9912-BC85-2A8A92CDD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Интегралды диодтар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DE420F-58D3-D893-E3FA-93D7F018B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Интегралды</a:t>
            </a:r>
            <a:r>
              <a:rPr lang="ru-RU" dirty="0"/>
              <a:t> </a:t>
            </a:r>
            <a:r>
              <a:rPr lang="ru-RU" dirty="0" err="1"/>
              <a:t>схемалардағы</a:t>
            </a:r>
            <a:r>
              <a:rPr lang="ru-RU" dirty="0"/>
              <a:t> </a:t>
            </a:r>
            <a:r>
              <a:rPr lang="ru-RU" dirty="0" err="1"/>
              <a:t>диодтар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сигналдарды</a:t>
            </a:r>
            <a:r>
              <a:rPr lang="ru-RU" dirty="0"/>
              <a:t> </a:t>
            </a:r>
            <a:r>
              <a:rPr lang="ru-RU" dirty="0" err="1"/>
              <a:t>ауыстырудың</a:t>
            </a:r>
            <a:r>
              <a:rPr lang="ru-RU" dirty="0"/>
              <a:t>,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тогын</a:t>
            </a:r>
            <a:r>
              <a:rPr lang="ru-RU" dirty="0"/>
              <a:t> </a:t>
            </a:r>
            <a:r>
              <a:rPr lang="ru-RU" dirty="0" err="1"/>
              <a:t>түзетудің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сигналдарды</a:t>
            </a:r>
            <a:r>
              <a:rPr lang="ru-RU" dirty="0"/>
              <a:t> </a:t>
            </a:r>
            <a:r>
              <a:rPr lang="ru-RU" dirty="0" err="1"/>
              <a:t>тіркеудің</a:t>
            </a:r>
            <a:r>
              <a:rPr lang="ru-RU" dirty="0"/>
              <a:t> </a:t>
            </a:r>
            <a:r>
              <a:rPr lang="ru-RU" dirty="0" err="1"/>
              <a:t>бірқатар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функцияларын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. </a:t>
            </a:r>
            <a:r>
              <a:rPr lang="ru-RU" dirty="0" err="1"/>
              <a:t>Бұрын</a:t>
            </a:r>
            <a:r>
              <a:rPr lang="ru-RU" dirty="0"/>
              <a:t> ИС </a:t>
            </a:r>
            <a:r>
              <a:rPr lang="ru-RU" dirty="0" err="1"/>
              <a:t>диодтары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өткізгіштігінің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типтері</a:t>
            </a:r>
            <a:r>
              <a:rPr lang="ru-RU" dirty="0"/>
              <a:t> бар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аймақтың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түрінде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кәдімгі</a:t>
            </a:r>
            <a:r>
              <a:rPr lang="ru-RU" dirty="0"/>
              <a:t> </a:t>
            </a:r>
            <a:r>
              <a:rPr lang="en-US" dirty="0"/>
              <a:t>p</a:t>
            </a:r>
            <a:r>
              <a:rPr lang="kk-KZ" dirty="0"/>
              <a:t>-</a:t>
            </a:r>
            <a:r>
              <a:rPr lang="en-US" dirty="0"/>
              <a:t>n </a:t>
            </a:r>
            <a:r>
              <a:rPr lang="ru-RU" dirty="0" err="1"/>
              <a:t>түйісу</a:t>
            </a:r>
            <a:r>
              <a:rPr lang="ru-RU" dirty="0"/>
              <a:t> </a:t>
            </a:r>
            <a:r>
              <a:rPr lang="ru-RU" dirty="0" err="1"/>
              <a:t>түрінде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.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жылдары</a:t>
            </a:r>
            <a:r>
              <a:rPr lang="ru-RU" dirty="0"/>
              <a:t> диод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диодтық</a:t>
            </a:r>
            <a:r>
              <a:rPr lang="ru-RU" dirty="0"/>
              <a:t> </a:t>
            </a:r>
            <a:r>
              <a:rPr lang="ru-RU" dirty="0" err="1"/>
              <a:t>қосылымдағы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транзисторлар</a:t>
            </a:r>
            <a:r>
              <a:rPr lang="ru-RU" dirty="0"/>
              <a:t> </a:t>
            </a:r>
            <a:r>
              <a:rPr lang="ru-RU" dirty="0" err="1"/>
              <a:t>қолданылды</a:t>
            </a:r>
            <a:r>
              <a:rPr lang="ru-RU" dirty="0"/>
              <a:t>. </a:t>
            </a:r>
            <a:r>
              <a:rPr lang="ru-RU" dirty="0" err="1"/>
              <a:t>Интегралды</a:t>
            </a:r>
            <a:r>
              <a:rPr lang="ru-RU" dirty="0"/>
              <a:t> диод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транзисторлық</a:t>
            </a:r>
            <a:r>
              <a:rPr lang="ru-RU" dirty="0"/>
              <a:t> </a:t>
            </a:r>
            <a:r>
              <a:rPr lang="ru-RU" dirty="0" err="1"/>
              <a:t>құрылымның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өтуі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комбинациясы</a:t>
            </a:r>
            <a:r>
              <a:rPr lang="ru-RU" dirty="0"/>
              <a:t> </a:t>
            </a:r>
            <a:r>
              <a:rPr lang="ru-RU" dirty="0" err="1"/>
              <a:t>пайдаланылуы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Транзистордың</a:t>
            </a:r>
            <a:r>
              <a:rPr lang="ru-RU" dirty="0"/>
              <a:t> </a:t>
            </a:r>
            <a:r>
              <a:rPr lang="ru-RU" dirty="0" err="1"/>
              <a:t>диодтық</a:t>
            </a:r>
            <a:r>
              <a:rPr lang="ru-RU" dirty="0"/>
              <a:t> </a:t>
            </a:r>
            <a:r>
              <a:rPr lang="ru-RU" dirty="0" err="1"/>
              <a:t>қосылуының</a:t>
            </a:r>
            <a:r>
              <a:rPr lang="ru-RU" dirty="0"/>
              <a:t> бес </a:t>
            </a:r>
            <a:r>
              <a:rPr lang="ru-RU" dirty="0" err="1"/>
              <a:t>нұсқасы</a:t>
            </a:r>
            <a:r>
              <a:rPr lang="ru-RU" dirty="0"/>
              <a:t> бар.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83110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EA021-F72F-8A57-2092-318B09BF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Негізгі қолданылған әдебиет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369F71-595D-8827-FAA6-C5F6A422012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Т.В. </a:t>
            </a:r>
            <a:r>
              <a:rPr lang="ru-RU" sz="3200" dirty="0" err="1"/>
              <a:t>Свистова</a:t>
            </a:r>
            <a:r>
              <a:rPr lang="ru-RU" sz="3200" dirty="0"/>
              <a:t>. ОСНОВЫ МИКРОЭЛЕКТРОНИКИ, 2017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940893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A94650-4815-D0F4-3B41-E71918F31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17658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Интегралды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диодтардың</a:t>
            </a:r>
            <a:r>
              <a:rPr lang="ru-RU" dirty="0"/>
              <a:t> </a:t>
            </a:r>
            <a:r>
              <a:rPr lang="ru-RU" dirty="0" err="1"/>
              <a:t>диодтық</a:t>
            </a:r>
            <a:r>
              <a:rPr lang="ru-RU" dirty="0"/>
              <a:t> </a:t>
            </a:r>
            <a:r>
              <a:rPr lang="ru-RU" dirty="0" err="1"/>
              <a:t>қосылу</a:t>
            </a:r>
            <a:r>
              <a:rPr lang="ru-RU" dirty="0"/>
              <a:t> </a:t>
            </a:r>
            <a:r>
              <a:rPr lang="ru-RU" dirty="0" err="1"/>
              <a:t>схемалары</a:t>
            </a:r>
            <a:r>
              <a:rPr lang="ru-RU" dirty="0"/>
              <a:t> мен </a:t>
            </a:r>
            <a:r>
              <a:rPr lang="ru-RU" dirty="0" err="1"/>
              <a:t>конструкциялары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A498D28-AFBF-9BFF-E423-5CF12860E5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750" y="1968295"/>
            <a:ext cx="9987378" cy="304676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F437FA-1748-B452-F162-54FC8241A85B}"/>
              </a:ext>
            </a:extLst>
          </p:cNvPr>
          <p:cNvSpPr txBox="1"/>
          <p:nvPr/>
        </p:nvSpPr>
        <p:spPr>
          <a:xfrm>
            <a:off x="1036948" y="5296416"/>
            <a:ext cx="988871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а - база - эмиттер (Б - Э); б - база - коллектор (Б - К) ; Со – анод пен катод </a:t>
            </a:r>
            <a:r>
              <a:rPr lang="ru-RU" sz="2800" dirty="0" err="1"/>
              <a:t>арасындағы</a:t>
            </a:r>
            <a:r>
              <a:rPr lang="ru-RU" sz="2800" dirty="0"/>
              <a:t> </a:t>
            </a:r>
            <a:r>
              <a:rPr lang="ru-RU" sz="2800" dirty="0" err="1"/>
              <a:t>диодтың</a:t>
            </a:r>
            <a:r>
              <a:rPr lang="ru-RU" sz="2800" dirty="0"/>
              <a:t> </a:t>
            </a:r>
            <a:r>
              <a:rPr lang="ru-RU" sz="2800" dirty="0" err="1"/>
              <a:t>сыйымдылығы</a:t>
            </a:r>
            <a:r>
              <a:rPr lang="ru-RU" sz="2800" dirty="0"/>
              <a:t>; </a:t>
            </a:r>
            <a:r>
              <a:rPr lang="ru-RU" sz="2800" dirty="0" err="1"/>
              <a:t>Cg</a:t>
            </a:r>
            <a:r>
              <a:rPr lang="ru-RU" sz="2800" dirty="0"/>
              <a:t> - </a:t>
            </a:r>
            <a:r>
              <a:rPr lang="ru-RU" sz="2800" dirty="0" err="1"/>
              <a:t>паразитті</a:t>
            </a:r>
            <a:r>
              <a:rPr lang="ru-RU" sz="2800" dirty="0"/>
              <a:t> </a:t>
            </a:r>
            <a:r>
              <a:rPr lang="ru-RU" sz="2800" dirty="0" err="1"/>
              <a:t>сыйымдылық</a:t>
            </a:r>
            <a:r>
              <a:rPr lang="ru-RU" sz="2800"/>
              <a:t>; </a:t>
            </a:r>
            <a:r>
              <a:rPr lang="ru-RU" sz="2800" dirty="0"/>
              <a:t>П - подложка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52283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92F81-0563-EEB8-754E-1515F8A5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321" y="1255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Интегралды</a:t>
            </a:r>
            <a:r>
              <a:rPr lang="ru-RU" dirty="0"/>
              <a:t> </a:t>
            </a:r>
            <a:r>
              <a:rPr lang="ru-RU" dirty="0" err="1"/>
              <a:t>биполярлы</a:t>
            </a:r>
            <a:r>
              <a:rPr lang="ru-RU" dirty="0"/>
              <a:t> </a:t>
            </a:r>
            <a:r>
              <a:rPr lang="ru-RU" dirty="0" err="1"/>
              <a:t>диодтардың</a:t>
            </a:r>
            <a:r>
              <a:rPr lang="ru-RU" dirty="0"/>
              <a:t> </a:t>
            </a:r>
            <a:r>
              <a:rPr lang="ru-RU" dirty="0" err="1"/>
              <a:t>диодтық</a:t>
            </a:r>
            <a:r>
              <a:rPr lang="ru-RU" dirty="0"/>
              <a:t> </a:t>
            </a:r>
            <a:r>
              <a:rPr lang="ru-RU" dirty="0" err="1"/>
              <a:t>қосылу</a:t>
            </a:r>
            <a:r>
              <a:rPr lang="ru-RU" dirty="0"/>
              <a:t> </a:t>
            </a:r>
            <a:r>
              <a:rPr lang="ru-RU" dirty="0" err="1"/>
              <a:t>схемалары</a:t>
            </a:r>
            <a:r>
              <a:rPr lang="ru-RU" dirty="0"/>
              <a:t> мен </a:t>
            </a:r>
            <a:r>
              <a:rPr lang="ru-RU" dirty="0" err="1"/>
              <a:t>конструкциялары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F3C0DA-EF2F-3E5F-664C-AF960C387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618" y="1580438"/>
            <a:ext cx="8235344" cy="42596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55254E-B789-9C7B-838C-11C3CCECFCE0}"/>
              </a:ext>
            </a:extLst>
          </p:cNvPr>
          <p:cNvSpPr txBox="1"/>
          <p:nvPr/>
        </p:nvSpPr>
        <p:spPr>
          <a:xfrm>
            <a:off x="555789" y="6027003"/>
            <a:ext cx="110804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в - база коллектор - эмиттер (БК - Э); г - база эмиттер - коллектор (БЭ - К); д - база - эмиттер коллектор (Б - ЭК)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2517006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AC6E15-95B6-C61D-3607-902C13219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6682"/>
            <a:ext cx="10515600" cy="991753"/>
          </a:xfrm>
        </p:spPr>
        <p:txBody>
          <a:bodyPr/>
          <a:lstStyle/>
          <a:p>
            <a:r>
              <a:rPr lang="ru-RU" dirty="0"/>
              <a:t>Интеграл</a:t>
            </a:r>
            <a:r>
              <a:rPr lang="kk-KZ" dirty="0"/>
              <a:t>ды</a:t>
            </a:r>
            <a:r>
              <a:rPr lang="ru-RU" dirty="0"/>
              <a:t> МДП-</a:t>
            </a:r>
            <a:r>
              <a:rPr lang="ru-RU" dirty="0" err="1"/>
              <a:t>транзисторлы</a:t>
            </a:r>
            <a:r>
              <a:rPr lang="ru-RU" dirty="0"/>
              <a:t> </a:t>
            </a:r>
            <a:r>
              <a:rPr lang="ru-RU" dirty="0" err="1"/>
              <a:t>диодтар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93C1D6-7B5D-58B5-F528-37E6270F4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3561"/>
            <a:ext cx="10515600" cy="419837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электрөткізгіштігінің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типіндегі</a:t>
            </a:r>
            <a:r>
              <a:rPr lang="ru-RU" dirty="0"/>
              <a:t> </a:t>
            </a:r>
            <a:r>
              <a:rPr lang="ru-RU" dirty="0" err="1"/>
              <a:t>төсемшелерінде</a:t>
            </a:r>
            <a:r>
              <a:rPr lang="ru-RU" dirty="0"/>
              <a:t> </a:t>
            </a:r>
            <a:r>
              <a:rPr lang="ru-RU" dirty="0" err="1"/>
              <a:t>индукцияланған</a:t>
            </a:r>
            <a:r>
              <a:rPr lang="ru-RU" dirty="0"/>
              <a:t> </a:t>
            </a:r>
            <a:r>
              <a:rPr lang="ru-RU" dirty="0" err="1"/>
              <a:t>арнасы</a:t>
            </a:r>
            <a:r>
              <a:rPr lang="ru-RU" dirty="0"/>
              <a:t> бар </a:t>
            </a:r>
            <a:r>
              <a:rPr lang="en-US" dirty="0"/>
              <a:t>p-n-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транзисторлары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қалыптасады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5EEF3BD-9A14-E8C8-A652-907EB07B54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588" y="2184739"/>
            <a:ext cx="8938894" cy="30656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E0E1F9D-DA49-7F82-6632-CA559D5B34FC}"/>
              </a:ext>
            </a:extLst>
          </p:cNvPr>
          <p:cNvSpPr txBox="1"/>
          <p:nvPr/>
        </p:nvSpPr>
        <p:spPr>
          <a:xfrm>
            <a:off x="2153265" y="5354964"/>
            <a:ext cx="8150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800" dirty="0"/>
              <a:t>исток</a:t>
            </a:r>
            <a:r>
              <a:rPr lang="ru-KZ" sz="2800" dirty="0"/>
              <a:t>-</a:t>
            </a:r>
            <a:r>
              <a:rPr lang="kk-KZ" sz="2800" dirty="0"/>
              <a:t>подложка</a:t>
            </a:r>
            <a:r>
              <a:rPr lang="ru-KZ" sz="2800" dirty="0"/>
              <a:t>, </a:t>
            </a:r>
            <a:r>
              <a:rPr lang="kk-KZ" sz="2800" dirty="0"/>
              <a:t>сток</a:t>
            </a:r>
            <a:r>
              <a:rPr lang="ru-KZ" sz="2800" dirty="0"/>
              <a:t>-</a:t>
            </a:r>
            <a:r>
              <a:rPr lang="kk-KZ" sz="2800" dirty="0"/>
              <a:t>подложка </a:t>
            </a:r>
            <a:r>
              <a:rPr lang="ru-KZ" sz="2800" dirty="0" err="1"/>
              <a:t>негізінде</a:t>
            </a:r>
            <a:r>
              <a:rPr lang="kk-KZ" sz="2800" dirty="0"/>
              <a:t>гі и</a:t>
            </a:r>
            <a:r>
              <a:rPr lang="ru-KZ" sz="2800" dirty="0" err="1"/>
              <a:t>нтегралды</a:t>
            </a:r>
            <a:r>
              <a:rPr lang="ru-KZ" sz="2800" dirty="0"/>
              <a:t> </a:t>
            </a:r>
            <a:r>
              <a:rPr lang="kk-KZ" sz="2800" dirty="0"/>
              <a:t>МДП</a:t>
            </a:r>
            <a:r>
              <a:rPr lang="ru-KZ" sz="2800" dirty="0"/>
              <a:t>-</a:t>
            </a:r>
            <a:r>
              <a:rPr lang="ru-KZ" sz="2800" dirty="0" err="1"/>
              <a:t>транзисторлы</a:t>
            </a:r>
            <a:r>
              <a:rPr lang="ru-KZ" sz="2800" dirty="0"/>
              <a:t> </a:t>
            </a:r>
            <a:r>
              <a:rPr lang="ru-KZ" sz="2800" dirty="0" err="1"/>
              <a:t>диодтар</a:t>
            </a:r>
            <a:endParaRPr lang="ru-KZ" sz="2800" dirty="0"/>
          </a:p>
          <a:p>
            <a:pPr algn="ctr"/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2778985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8BA2B6-58AC-9516-B1A6-5CFFC000F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6320"/>
            <a:ext cx="10515600" cy="1325563"/>
          </a:xfrm>
        </p:spPr>
        <p:txBody>
          <a:bodyPr/>
          <a:lstStyle/>
          <a:p>
            <a:r>
              <a:rPr lang="kk-KZ" dirty="0"/>
              <a:t>Планарлы Шоттки диоды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C550A1-B33D-3F1C-E620-6D7AD2BB5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052"/>
            <a:ext cx="4284406" cy="51249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kk-KZ" dirty="0"/>
              <a:t>ИС-ларда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өтпелі</a:t>
            </a:r>
            <a:r>
              <a:rPr lang="ru-RU" dirty="0"/>
              <a:t> </a:t>
            </a:r>
            <a:r>
              <a:rPr lang="ru-RU" dirty="0" err="1"/>
              <a:t>диодтарға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кішірек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жылдамырақ</a:t>
            </a:r>
            <a:r>
              <a:rPr lang="ru-RU" dirty="0"/>
              <a:t> </a:t>
            </a:r>
            <a:r>
              <a:rPr lang="ru-RU" dirty="0" err="1"/>
              <a:t>Шоттки</a:t>
            </a:r>
            <a:r>
              <a:rPr lang="ru-RU" dirty="0"/>
              <a:t> </a:t>
            </a:r>
            <a:r>
              <a:rPr lang="ru-RU" dirty="0" err="1"/>
              <a:t>тосқауыл</a:t>
            </a:r>
            <a:r>
              <a:rPr lang="ru-RU" dirty="0"/>
              <a:t> </a:t>
            </a:r>
            <a:r>
              <a:rPr lang="ru-RU" dirty="0" err="1"/>
              <a:t>диодтарын</a:t>
            </a:r>
            <a:r>
              <a:rPr lang="ru-RU" dirty="0"/>
              <a:t> </a:t>
            </a:r>
            <a:r>
              <a:rPr lang="ru-RU" dirty="0" err="1"/>
              <a:t>қолданады</a:t>
            </a:r>
            <a:r>
              <a:rPr lang="ru-RU" dirty="0"/>
              <a:t>. </a:t>
            </a:r>
            <a:r>
              <a:rPr lang="ru-RU" dirty="0" err="1"/>
              <a:t>Шоттки</a:t>
            </a:r>
            <a:r>
              <a:rPr lang="ru-RU" dirty="0"/>
              <a:t> </a:t>
            </a:r>
            <a:r>
              <a:rPr lang="ru-RU" dirty="0" err="1"/>
              <a:t>диодтары</a:t>
            </a:r>
            <a:r>
              <a:rPr lang="ru-RU" dirty="0"/>
              <a:t> – </a:t>
            </a:r>
            <a:r>
              <a:rPr lang="ru-RU" dirty="0" err="1"/>
              <a:t>донорлық</a:t>
            </a:r>
            <a:r>
              <a:rPr lang="ru-RU" dirty="0"/>
              <a:t> </a:t>
            </a:r>
            <a:r>
              <a:rPr lang="ru-RU" dirty="0" err="1"/>
              <a:t>қоспасы</a:t>
            </a:r>
            <a:r>
              <a:rPr lang="ru-RU" dirty="0"/>
              <a:t> бар </a:t>
            </a:r>
            <a:r>
              <a:rPr lang="ru-RU" dirty="0" err="1"/>
              <a:t>кремниймен</a:t>
            </a:r>
            <a:r>
              <a:rPr lang="ru-RU" dirty="0"/>
              <a:t> (1</a:t>
            </a:r>
            <a:r>
              <a:rPr lang="en-US" dirty="0"/>
              <a:t>0^</a:t>
            </a:r>
            <a:r>
              <a:rPr lang="ru-RU" dirty="0"/>
              <a:t>17 с</a:t>
            </a:r>
            <a:r>
              <a:rPr lang="kk-KZ" dirty="0"/>
              <a:t>м</a:t>
            </a:r>
            <a:r>
              <a:rPr lang="en-US" dirty="0"/>
              <a:t>^</a:t>
            </a:r>
            <a:r>
              <a:rPr lang="ru-RU" dirty="0"/>
              <a:t>-3 кем) </a:t>
            </a:r>
            <a:r>
              <a:rPr lang="ru-RU" dirty="0" err="1"/>
              <a:t>легирленген</a:t>
            </a:r>
            <a:r>
              <a:rPr lang="ru-RU" dirty="0"/>
              <a:t> металл </a:t>
            </a:r>
            <a:r>
              <a:rPr lang="ru-RU" dirty="0" err="1"/>
              <a:t>контактісі</a:t>
            </a:r>
            <a:r>
              <a:rPr lang="ru-RU" dirty="0"/>
              <a:t>. </a:t>
            </a:r>
            <a:r>
              <a:rPr lang="ru-RU" dirty="0" err="1"/>
              <a:t>Суретте</a:t>
            </a:r>
            <a:r>
              <a:rPr lang="ru-RU" dirty="0"/>
              <a:t> </a:t>
            </a:r>
            <a:r>
              <a:rPr lang="ru-RU" dirty="0" err="1"/>
              <a:t>жазық</a:t>
            </a:r>
            <a:r>
              <a:rPr lang="ru-RU" dirty="0"/>
              <a:t> </a:t>
            </a:r>
            <a:r>
              <a:rPr lang="ru-RU" dirty="0" err="1"/>
              <a:t>Шоттки</a:t>
            </a:r>
            <a:r>
              <a:rPr lang="ru-RU" dirty="0"/>
              <a:t> </a:t>
            </a:r>
            <a:r>
              <a:rPr lang="ru-RU" dirty="0" err="1"/>
              <a:t>диодтарының</a:t>
            </a:r>
            <a:r>
              <a:rPr lang="ru-RU" dirty="0"/>
              <a:t> </a:t>
            </a:r>
            <a:r>
              <a:rPr lang="ru-RU" dirty="0" err="1"/>
              <a:t>конструкциясы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666867-6E43-C908-44CD-EB2F46ACF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12" y="1052052"/>
            <a:ext cx="6312310" cy="39211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376010-26EC-73A6-080B-0A95AC5C9AE5}"/>
              </a:ext>
            </a:extLst>
          </p:cNvPr>
          <p:cNvSpPr txBox="1"/>
          <p:nvPr/>
        </p:nvSpPr>
        <p:spPr>
          <a:xfrm>
            <a:off x="5761703" y="5021118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2400" dirty="0" err="1"/>
              <a:t>Жазық</a:t>
            </a:r>
            <a:r>
              <a:rPr lang="ru-KZ" sz="2400" dirty="0"/>
              <a:t> </a:t>
            </a:r>
            <a:r>
              <a:rPr lang="ru-KZ" sz="2400" dirty="0" err="1"/>
              <a:t>Шоттки</a:t>
            </a:r>
            <a:r>
              <a:rPr lang="ru-KZ" sz="2400" dirty="0"/>
              <a:t> </a:t>
            </a:r>
            <a:r>
              <a:rPr lang="ru-KZ" sz="2400" dirty="0" err="1"/>
              <a:t>диодтары</a:t>
            </a:r>
            <a:r>
              <a:rPr lang="ru-KZ" sz="2400" dirty="0"/>
              <a:t> </a:t>
            </a:r>
            <a:r>
              <a:rPr lang="ru-KZ" sz="2400" dirty="0" err="1"/>
              <a:t>үшін</a:t>
            </a:r>
            <a:r>
              <a:rPr lang="ru-KZ" sz="2400" dirty="0"/>
              <a:t> </a:t>
            </a:r>
            <a:r>
              <a:rPr lang="ru-KZ" sz="2400" dirty="0" err="1"/>
              <a:t>жобалық</a:t>
            </a:r>
            <a:r>
              <a:rPr lang="ru-KZ" sz="2400" dirty="0"/>
              <a:t> </a:t>
            </a:r>
            <a:r>
              <a:rPr lang="ru-KZ" sz="2400" dirty="0" err="1"/>
              <a:t>шешімдер</a:t>
            </a:r>
            <a:r>
              <a:rPr lang="ru-KZ" sz="2400" dirty="0"/>
              <a:t>: 1 - </a:t>
            </a:r>
            <a:r>
              <a:rPr lang="ru-KZ" sz="2400" dirty="0" err="1"/>
              <a:t>Шоттки</a:t>
            </a:r>
            <a:r>
              <a:rPr lang="ru-KZ" sz="2400" dirty="0"/>
              <a:t> </a:t>
            </a:r>
            <a:r>
              <a:rPr lang="ru-KZ" sz="2400" dirty="0" err="1"/>
              <a:t>тосқауылын</a:t>
            </a:r>
            <a:r>
              <a:rPr lang="ru-KZ" sz="2400" dirty="0"/>
              <a:t> </a:t>
            </a:r>
            <a:r>
              <a:rPr lang="ru-KZ" sz="2400" dirty="0" err="1"/>
              <a:t>құрайтын</a:t>
            </a:r>
            <a:r>
              <a:rPr lang="ru-KZ" sz="2400" dirty="0"/>
              <a:t> металл; 2 - </a:t>
            </a:r>
            <a:r>
              <a:rPr lang="ru-KZ" sz="2400" dirty="0" err="1"/>
              <a:t>омдық</a:t>
            </a:r>
            <a:r>
              <a:rPr lang="ru-KZ" sz="2400" dirty="0"/>
              <a:t> </a:t>
            </a:r>
            <a:r>
              <a:rPr lang="ru-KZ" sz="2400" dirty="0" err="1"/>
              <a:t>контактіні</a:t>
            </a:r>
            <a:r>
              <a:rPr lang="ru-KZ" sz="2400" dirty="0"/>
              <a:t> </a:t>
            </a:r>
            <a:r>
              <a:rPr lang="ru-KZ" sz="2400" dirty="0" err="1"/>
              <a:t>құрайтын</a:t>
            </a:r>
            <a:r>
              <a:rPr lang="ru-KZ" sz="2400" dirty="0"/>
              <a:t> металл</a:t>
            </a:r>
          </a:p>
        </p:txBody>
      </p:sp>
    </p:spTree>
    <p:extLst>
      <p:ext uri="{BB962C8B-B14F-4D97-AF65-F5344CB8AC3E}">
        <p14:creationId xmlns:p14="http://schemas.microsoft.com/office/powerpoint/2010/main" val="338616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5690F2-79FE-CCD2-61FE-8097C106C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16"/>
            <a:ext cx="10515600" cy="596014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ИС </a:t>
            </a:r>
            <a:r>
              <a:rPr lang="ru-RU" dirty="0" err="1"/>
              <a:t>технологиясы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планарлы</a:t>
            </a:r>
            <a:r>
              <a:rPr lang="ru-RU" dirty="0"/>
              <a:t> технология (</a:t>
            </a:r>
            <a:r>
              <a:rPr lang="ru-RU" dirty="0" err="1"/>
              <a:t>ағылшын</a:t>
            </a:r>
            <a:r>
              <a:rPr lang="ru-RU" dirty="0"/>
              <a:t> </a:t>
            </a:r>
            <a:r>
              <a:rPr lang="ru-RU" dirty="0" err="1"/>
              <a:t>тілінен</a:t>
            </a:r>
            <a:r>
              <a:rPr lang="ru-RU" dirty="0"/>
              <a:t> </a:t>
            </a:r>
            <a:r>
              <a:rPr lang="en-US" dirty="0"/>
              <a:t>planar – </a:t>
            </a:r>
            <a:r>
              <a:rPr lang="kk-KZ" dirty="0"/>
              <a:t>жазық</a:t>
            </a:r>
            <a:r>
              <a:rPr lang="en-US" dirty="0"/>
              <a:t>)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дамыды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ИК-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дайындаудың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технологиялық</a:t>
            </a:r>
            <a:r>
              <a:rPr lang="ru-RU" dirty="0"/>
              <a:t> </a:t>
            </a:r>
            <a:r>
              <a:rPr lang="ru-RU" dirty="0" err="1"/>
              <a:t>процестер</a:t>
            </a:r>
            <a:r>
              <a:rPr lang="ru-RU" dirty="0"/>
              <a:t> –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</a:t>
            </a:r>
            <a:r>
              <a:rPr lang="ru-RU" dirty="0" err="1"/>
              <a:t>материалда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аймақтар</a:t>
            </a:r>
            <a:r>
              <a:rPr lang="ru-RU" dirty="0"/>
              <a:t> </a:t>
            </a:r>
            <a:r>
              <a:rPr lang="ru-RU" dirty="0" err="1"/>
              <a:t>құрылатын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өткелдер</a:t>
            </a:r>
            <a:r>
              <a:rPr lang="ru-RU" dirty="0">
                <a:highlight>
                  <a:srgbClr val="00FF00"/>
                </a:highlight>
              </a:rPr>
              <a:t>, </a:t>
            </a:r>
            <a:r>
              <a:rPr lang="ru-RU" dirty="0" err="1">
                <a:highlight>
                  <a:srgbClr val="00FF00"/>
                </a:highlight>
              </a:rPr>
              <a:t>құрылымдар</a:t>
            </a:r>
            <a:r>
              <a:rPr lang="ru-RU" dirty="0">
                <a:highlight>
                  <a:srgbClr val="00FF00"/>
                </a:highlight>
              </a:rPr>
              <a:t> мен </a:t>
            </a:r>
            <a:r>
              <a:rPr lang="ru-RU" dirty="0" err="1">
                <a:highlight>
                  <a:srgbClr val="00FF00"/>
                </a:highlight>
              </a:rPr>
              <a:t>тізбек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элементтері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/>
              <a:t>қалыптасатын</a:t>
            </a:r>
            <a:r>
              <a:rPr lang="ru-RU" dirty="0"/>
              <a:t> </a:t>
            </a:r>
            <a:r>
              <a:rPr lang="ru-RU" dirty="0" err="1"/>
              <a:t>процестер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: </a:t>
            </a:r>
            <a:r>
              <a:rPr lang="ru-RU" dirty="0" err="1"/>
              <a:t>қоспалардың</a:t>
            </a:r>
            <a:r>
              <a:rPr lang="ru-RU" dirty="0"/>
              <a:t> </a:t>
            </a:r>
            <a:r>
              <a:rPr lang="ru-RU" dirty="0" err="1"/>
              <a:t>кремнийге</a:t>
            </a:r>
            <a:r>
              <a:rPr lang="ru-RU" dirty="0"/>
              <a:t> </a:t>
            </a:r>
            <a:r>
              <a:rPr lang="ru-RU" dirty="0" err="1">
                <a:highlight>
                  <a:srgbClr val="00FFFF"/>
                </a:highlight>
              </a:rPr>
              <a:t>жергілікті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диффузиясы</a:t>
            </a:r>
            <a:r>
              <a:rPr lang="ru-RU" dirty="0"/>
              <a:t>, </a:t>
            </a:r>
            <a:r>
              <a:rPr lang="ru-RU" dirty="0" err="1">
                <a:highlight>
                  <a:srgbClr val="00FFFF"/>
                </a:highlight>
              </a:rPr>
              <a:t>ионды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қоспалау</a:t>
            </a:r>
            <a:r>
              <a:rPr lang="ru-RU" dirty="0"/>
              <a:t> (ионное легирование)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өткізгіштігінің</a:t>
            </a:r>
            <a:r>
              <a:rPr lang="ru-RU" dirty="0"/>
              <a:t> </a:t>
            </a:r>
            <a:r>
              <a:rPr lang="ru-RU" dirty="0" err="1"/>
              <a:t>қарама-қарсы</a:t>
            </a:r>
            <a:r>
              <a:rPr lang="ru-RU" dirty="0"/>
              <a:t> </a:t>
            </a:r>
            <a:r>
              <a:rPr lang="ru-RU" dirty="0" err="1"/>
              <a:t>типті</a:t>
            </a:r>
            <a:r>
              <a:rPr lang="ru-RU" dirty="0"/>
              <a:t> кремний </a:t>
            </a:r>
            <a:r>
              <a:rPr lang="ru-RU" dirty="0" err="1"/>
              <a:t>пластинасында</a:t>
            </a:r>
            <a:r>
              <a:rPr lang="ru-RU" dirty="0"/>
              <a:t> </a:t>
            </a:r>
            <a:r>
              <a:rPr lang="ru-RU" dirty="0" err="1"/>
              <a:t>монокристалды</a:t>
            </a:r>
            <a:r>
              <a:rPr lang="ru-RU" dirty="0"/>
              <a:t> кремний </a:t>
            </a:r>
            <a:r>
              <a:rPr lang="ru-RU" dirty="0" err="1"/>
              <a:t>қабаттарының</a:t>
            </a:r>
            <a:r>
              <a:rPr lang="ru-RU" dirty="0"/>
              <a:t> </a:t>
            </a:r>
            <a:r>
              <a:rPr lang="ru-RU" dirty="0" err="1">
                <a:highlight>
                  <a:srgbClr val="00FFFF"/>
                </a:highlight>
              </a:rPr>
              <a:t>эпитаксиалды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өсуі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/>
              <a:t>(эпитаксиальное наращивание). </a:t>
            </a:r>
            <a:r>
              <a:rPr lang="ru-RU" dirty="0" err="1"/>
              <a:t>Осыған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ИС </a:t>
            </a:r>
            <a:r>
              <a:rPr lang="ru-RU" dirty="0" err="1"/>
              <a:t>технологиялық</a:t>
            </a:r>
            <a:r>
              <a:rPr lang="ru-RU" dirty="0"/>
              <a:t> </a:t>
            </a:r>
            <a:r>
              <a:rPr lang="ru-RU" dirty="0" err="1"/>
              <a:t>белгілері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 тек </a:t>
            </a:r>
            <a:r>
              <a:rPr lang="ru-RU" dirty="0" err="1">
                <a:highlight>
                  <a:srgbClr val="FFFF00"/>
                </a:highlight>
              </a:rPr>
              <a:t>диффузиялық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>
                <a:highlight>
                  <a:srgbClr val="FFFF00"/>
                </a:highlight>
              </a:rPr>
              <a:t>процестерді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дайындалған</a:t>
            </a:r>
            <a:r>
              <a:rPr lang="ru-RU" dirty="0"/>
              <a:t> ИС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өндірісінде</a:t>
            </a:r>
            <a:r>
              <a:rPr lang="ru-RU" dirty="0"/>
              <a:t> </a:t>
            </a:r>
            <a:r>
              <a:rPr lang="ru-RU" dirty="0" err="1">
                <a:highlight>
                  <a:srgbClr val="FFFF00"/>
                </a:highlight>
              </a:rPr>
              <a:t>эпитаксиалды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>
                <a:highlight>
                  <a:srgbClr val="FFFF00"/>
                </a:highlight>
              </a:rPr>
              <a:t>өсу</a:t>
            </a:r>
            <a:r>
              <a:rPr lang="ru-RU" dirty="0">
                <a:highlight>
                  <a:srgbClr val="FFFF00"/>
                </a:highlight>
              </a:rPr>
              <a:t>, диффузия </a:t>
            </a:r>
            <a:r>
              <a:rPr lang="ru-RU" dirty="0" err="1">
                <a:highlight>
                  <a:srgbClr val="FFFF00"/>
                </a:highlight>
              </a:rPr>
              <a:t>және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>
                <a:highlight>
                  <a:srgbClr val="FFFF00"/>
                </a:highlight>
              </a:rPr>
              <a:t>иондық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>
                <a:highlight>
                  <a:srgbClr val="FFFF00"/>
                </a:highlight>
              </a:rPr>
              <a:t>қоспаларды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/>
              <a:t>біріктіру</a:t>
            </a:r>
            <a:r>
              <a:rPr lang="ru-RU" dirty="0"/>
              <a:t> </a:t>
            </a:r>
            <a:r>
              <a:rPr lang="ru-RU" dirty="0" err="1"/>
              <a:t>процестері</a:t>
            </a:r>
            <a:r>
              <a:rPr lang="ru-RU" dirty="0"/>
              <a:t> </a:t>
            </a:r>
            <a:r>
              <a:rPr lang="ru-RU" dirty="0" err="1"/>
              <a:t>біріктірілген</a:t>
            </a:r>
            <a:r>
              <a:rPr lang="ru-RU" dirty="0"/>
              <a:t> ИС.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топтағы</a:t>
            </a:r>
            <a:r>
              <a:rPr lang="ru-RU" dirty="0"/>
              <a:t> </a:t>
            </a:r>
            <a:r>
              <a:rPr lang="ru-RU" dirty="0" err="1"/>
              <a:t>микросұлбаларды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технологиясын</a:t>
            </a:r>
            <a:r>
              <a:rPr lang="ru-RU" dirty="0"/>
              <a:t> </a:t>
            </a:r>
            <a:r>
              <a:rPr lang="ru-RU" dirty="0" err="1">
                <a:highlight>
                  <a:srgbClr val="FFFF00"/>
                </a:highlight>
              </a:rPr>
              <a:t>жазық</a:t>
            </a:r>
            <a:r>
              <a:rPr lang="ru-RU" dirty="0">
                <a:highlight>
                  <a:srgbClr val="FFFF00"/>
                </a:highlight>
              </a:rPr>
              <a:t>-диффузия</a:t>
            </a:r>
            <a:r>
              <a:rPr lang="ru-RU" dirty="0"/>
              <a:t>, ал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топты</a:t>
            </a:r>
            <a:r>
              <a:rPr lang="ru-RU" dirty="0"/>
              <a:t> </a:t>
            </a:r>
            <a:r>
              <a:rPr lang="ru-RU" dirty="0" err="1">
                <a:highlight>
                  <a:srgbClr val="FFFF00"/>
                </a:highlight>
              </a:rPr>
              <a:t>жазық-эпитаксиалды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7679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78B290-87A3-24C1-65DF-9D993964A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072"/>
            <a:ext cx="10515600" cy="624997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</a:t>
            </a:r>
            <a:r>
              <a:rPr lang="ru-RU" dirty="0" err="1"/>
              <a:t>элементі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</a:t>
            </a:r>
            <a:r>
              <a:rPr lang="ru-RU" dirty="0" err="1"/>
              <a:t>материалдың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қасиеттері</a:t>
            </a:r>
            <a:r>
              <a:rPr lang="ru-RU" dirty="0"/>
              <a:t> мен </a:t>
            </a:r>
            <a:r>
              <a:rPr lang="ru-RU" dirty="0" err="1"/>
              <a:t>сипаттамалары</a:t>
            </a:r>
            <a:r>
              <a:rPr lang="ru-RU" dirty="0"/>
              <a:t> </a:t>
            </a:r>
            <a:r>
              <a:rPr lang="ru-RU" dirty="0" err="1"/>
              <a:t>дискретті</a:t>
            </a:r>
            <a:r>
              <a:rPr lang="ru-RU" dirty="0"/>
              <a:t> </a:t>
            </a:r>
            <a:r>
              <a:rPr lang="ru-RU" dirty="0" err="1"/>
              <a:t>элементтердің</a:t>
            </a:r>
            <a:r>
              <a:rPr lang="ru-RU" dirty="0"/>
              <a:t> (</a:t>
            </a:r>
            <a:r>
              <a:rPr lang="ru-RU" dirty="0" err="1"/>
              <a:t>транзисторлар</a:t>
            </a:r>
            <a:r>
              <a:rPr lang="ru-RU" dirty="0"/>
              <a:t>, </a:t>
            </a:r>
            <a:r>
              <a:rPr lang="ru-RU" dirty="0" err="1"/>
              <a:t>резисторлар</a:t>
            </a:r>
            <a:r>
              <a:rPr lang="ru-RU" dirty="0"/>
              <a:t>, </a:t>
            </a:r>
            <a:r>
              <a:rPr lang="ru-RU" dirty="0" err="1"/>
              <a:t>конденсаторлар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функцияларын</a:t>
            </a:r>
            <a:r>
              <a:rPr lang="ru-RU" dirty="0"/>
              <a:t> </a:t>
            </a:r>
            <a:r>
              <a:rPr lang="ru-RU" dirty="0" err="1"/>
              <a:t>орындауды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элементтің</a:t>
            </a:r>
            <a:r>
              <a:rPr lang="ru-RU" dirty="0"/>
              <a:t> </a:t>
            </a:r>
            <a:r>
              <a:rPr lang="ru-RU" dirty="0" err="1"/>
              <a:t>функцияларын</a:t>
            </a:r>
            <a:r>
              <a:rPr lang="ru-RU" dirty="0"/>
              <a:t> </a:t>
            </a:r>
            <a:r>
              <a:rPr lang="ru-RU" dirty="0" err="1"/>
              <a:t>орындайтын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аймақ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элементтерден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оқшаулауды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Электр </a:t>
            </a:r>
            <a:r>
              <a:rPr lang="ru-RU" dirty="0" err="1"/>
              <a:t>тізбегіне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элементтер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қосылымдар</a:t>
            </a:r>
            <a:r>
              <a:rPr lang="ru-RU" dirty="0"/>
              <a:t>, </a:t>
            </a:r>
            <a:r>
              <a:rPr lang="ru-RU" dirty="0" err="1"/>
              <a:t>әдетте</a:t>
            </a:r>
            <a:r>
              <a:rPr lang="ru-RU" dirty="0"/>
              <a:t>,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тұндырылған</a:t>
            </a:r>
            <a:r>
              <a:rPr lang="ru-RU" dirty="0"/>
              <a:t> (</a:t>
            </a:r>
            <a:r>
              <a:rPr lang="ru-RU" dirty="0" err="1"/>
              <a:t>напыленный</a:t>
            </a:r>
            <a:r>
              <a:rPr lang="ru-RU" dirty="0"/>
              <a:t>) металл </a:t>
            </a:r>
            <a:r>
              <a:rPr lang="ru-RU" dirty="0" err="1"/>
              <a:t>өткізгіштер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жоғарықоспалы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перемычка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ИК-</a:t>
            </a:r>
            <a:r>
              <a:rPr lang="ru-RU" dirty="0" err="1"/>
              <a:t>тердің</a:t>
            </a:r>
            <a:r>
              <a:rPr lang="ru-RU" dirty="0"/>
              <a:t> конструкция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: </a:t>
            </a:r>
          </a:p>
          <a:p>
            <a:pPr algn="just"/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материал; </a:t>
            </a:r>
          </a:p>
          <a:p>
            <a:pPr algn="just"/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жерлерді</a:t>
            </a:r>
            <a:r>
              <a:rPr lang="ru-RU" dirty="0"/>
              <a:t> </a:t>
            </a:r>
            <a:r>
              <a:rPr lang="ru-RU" dirty="0" err="1"/>
              <a:t>құрудың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олардағы</a:t>
            </a:r>
            <a:r>
              <a:rPr lang="ru-RU" dirty="0"/>
              <a:t> </a:t>
            </a:r>
            <a:r>
              <a:rPr lang="ru-RU" dirty="0" err="1"/>
              <a:t>элементтерді</a:t>
            </a:r>
            <a:r>
              <a:rPr lang="ru-RU" dirty="0"/>
              <a:t> </a:t>
            </a:r>
            <a:r>
              <a:rPr lang="ru-RU" dirty="0" err="1"/>
              <a:t>қалыптастырудың</a:t>
            </a:r>
            <a:r>
              <a:rPr lang="ru-RU" dirty="0"/>
              <a:t> </a:t>
            </a:r>
            <a:r>
              <a:rPr lang="ru-RU" dirty="0" err="1"/>
              <a:t>технологиялық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; </a:t>
            </a:r>
          </a:p>
          <a:p>
            <a:pPr algn="just"/>
            <a:r>
              <a:rPr lang="ru-RU" dirty="0" err="1"/>
              <a:t>кристалдағы</a:t>
            </a:r>
            <a:r>
              <a:rPr lang="ru-RU" dirty="0"/>
              <a:t> </a:t>
            </a:r>
            <a:r>
              <a:rPr lang="ru-RU" dirty="0" err="1"/>
              <a:t>элементтерді</a:t>
            </a:r>
            <a:r>
              <a:rPr lang="ru-RU" dirty="0"/>
              <a:t> </a:t>
            </a:r>
            <a:r>
              <a:rPr lang="ru-RU" dirty="0" err="1"/>
              <a:t>оқшаулау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; </a:t>
            </a:r>
          </a:p>
          <a:p>
            <a:pPr algn="just"/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транзисторлардың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мен </a:t>
            </a:r>
            <a:r>
              <a:rPr lang="ru-RU" dirty="0" err="1"/>
              <a:t>құрылымы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84367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F7AA3-FAB3-0F8E-A7C8-9B81B7449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Элементтерді изоляциялаудың әдістері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A2E14A-1883-6105-B9E7-C020253F9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Қысқа</a:t>
            </a:r>
            <a:r>
              <a:rPr lang="ru-RU" dirty="0"/>
              <a:t> </a:t>
            </a:r>
            <a:r>
              <a:rPr lang="ru-RU" dirty="0" err="1"/>
              <a:t>тұйықталуларды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күтпеген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байланыстардың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болуын</a:t>
            </a:r>
            <a:r>
              <a:rPr lang="ru-RU" dirty="0"/>
              <a:t> </a:t>
            </a:r>
            <a:r>
              <a:rPr lang="ru-RU" dirty="0" err="1"/>
              <a:t>болдырмау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kk-KZ" dirty="0"/>
              <a:t>ИС</a:t>
            </a:r>
            <a:r>
              <a:rPr lang="en-US" dirty="0"/>
              <a:t> </a:t>
            </a:r>
            <a:r>
              <a:rPr lang="ru-RU" dirty="0" err="1"/>
              <a:t>элементтері</a:t>
            </a:r>
            <a:r>
              <a:rPr lang="ru-RU" dirty="0"/>
              <a:t> </a:t>
            </a:r>
            <a:r>
              <a:rPr lang="ru-RU" dirty="0" err="1"/>
              <a:t>оқшауланған</a:t>
            </a:r>
            <a:r>
              <a:rPr lang="ru-RU" dirty="0"/>
              <a:t>. </a:t>
            </a:r>
            <a:r>
              <a:rPr lang="ru-RU" dirty="0" err="1"/>
              <a:t>Оқшаулаудың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kk-KZ" dirty="0"/>
              <a:t>: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480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6A3D2D-AD7B-20AF-AAB7-F9A9ED268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бағыттағы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өткелдерін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оқшаулау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F8DE86-F773-F740-0184-A90679EFE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85140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Мұнда</a:t>
            </a:r>
            <a:r>
              <a:rPr lang="ru-RU" dirty="0"/>
              <a:t> коллектор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өткізгіштігінің</a:t>
            </a:r>
            <a:r>
              <a:rPr lang="ru-RU" dirty="0"/>
              <a:t> </a:t>
            </a:r>
            <a:r>
              <a:rPr lang="ru-RU" dirty="0" err="1"/>
              <a:t>қарама-қарсы</a:t>
            </a:r>
            <a:r>
              <a:rPr lang="ru-RU" dirty="0"/>
              <a:t> </a:t>
            </a:r>
            <a:r>
              <a:rPr lang="ru-RU" dirty="0" err="1"/>
              <a:t>түріне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т</a:t>
            </a:r>
            <a:r>
              <a:rPr lang="kk-KZ" dirty="0"/>
              <a:t>өсемшеге</a:t>
            </a:r>
            <a:r>
              <a:rPr lang="ru-RU" dirty="0"/>
              <a:t> </a:t>
            </a:r>
            <a:r>
              <a:rPr lang="ru-RU" dirty="0" err="1"/>
              <a:t>батырылады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т</a:t>
            </a:r>
            <a:r>
              <a:rPr lang="kk-KZ" dirty="0"/>
              <a:t>өсемше</a:t>
            </a:r>
            <a:r>
              <a:rPr lang="ru-RU" dirty="0"/>
              <a:t> мен </a:t>
            </a:r>
            <a:r>
              <a:rPr lang="ru-RU" dirty="0" err="1"/>
              <a:t>әрбір</a:t>
            </a:r>
            <a:r>
              <a:rPr lang="ru-RU" dirty="0"/>
              <a:t> коллектор </a:t>
            </a:r>
            <a:r>
              <a:rPr lang="ru-RU" dirty="0" err="1"/>
              <a:t>арасында</a:t>
            </a:r>
            <a:r>
              <a:rPr lang="ru-RU" dirty="0"/>
              <a:t> (</a:t>
            </a:r>
            <a:r>
              <a:rPr lang="en-US" dirty="0"/>
              <a:t>p-</a:t>
            </a:r>
            <a:r>
              <a:rPr lang="ru-RU" dirty="0" err="1"/>
              <a:t>типті</a:t>
            </a:r>
            <a:r>
              <a:rPr lang="ru-RU" dirty="0"/>
              <a:t> </a:t>
            </a:r>
            <a:r>
              <a:rPr lang="ru-RU" dirty="0" err="1"/>
              <a:t>субстратта</a:t>
            </a:r>
            <a:r>
              <a:rPr lang="ru-RU" dirty="0"/>
              <a:t> </a:t>
            </a:r>
            <a:r>
              <a:rPr lang="en-US" dirty="0"/>
              <a:t>n-p-n </a:t>
            </a:r>
            <a:r>
              <a:rPr lang="ru-RU" dirty="0" err="1"/>
              <a:t>транзисторлары</a:t>
            </a:r>
            <a:r>
              <a:rPr lang="ru-RU" dirty="0"/>
              <a:t> </a:t>
            </a:r>
            <a:r>
              <a:rPr lang="ru-RU" dirty="0" err="1"/>
              <a:t>пайдаланылады</a:t>
            </a:r>
            <a:r>
              <a:rPr lang="ru-RU" dirty="0"/>
              <a:t>) </a:t>
            </a:r>
            <a:r>
              <a:rPr lang="ru-RU" dirty="0" err="1"/>
              <a:t>транзисторды</a:t>
            </a:r>
            <a:r>
              <a:rPr lang="ru-RU" dirty="0"/>
              <a:t> </a:t>
            </a:r>
            <a:r>
              <a:rPr lang="ru-RU" dirty="0" err="1"/>
              <a:t>оқшаулайтын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өтуі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18F1CF-8334-5FF9-88C7-2A5D39B50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29" y="3558730"/>
            <a:ext cx="5394471" cy="271791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7F071BC-F2D2-5396-D26B-ADC438553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053" y="3231763"/>
            <a:ext cx="4200525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77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7CB03C-8E1D-33C4-D7DD-1C691A4F0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1530"/>
            <a:ext cx="10515600" cy="1325563"/>
          </a:xfrm>
        </p:spPr>
        <p:txBody>
          <a:bodyPr/>
          <a:lstStyle/>
          <a:p>
            <a:r>
              <a:rPr lang="ru-RU" dirty="0" err="1"/>
              <a:t>Диэлектрлік</a:t>
            </a:r>
            <a:r>
              <a:rPr lang="ru-RU" dirty="0"/>
              <a:t> </a:t>
            </a:r>
            <a:r>
              <a:rPr lang="ru-RU" dirty="0" err="1"/>
              <a:t>оқшаулау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BCBBA0-79AF-CE54-37F6-3E45F8F40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9498"/>
            <a:ext cx="10515600" cy="508746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Оны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изопланарлы</a:t>
            </a:r>
            <a:r>
              <a:rPr lang="ru-RU" dirty="0"/>
              <a:t> процесс </a:t>
            </a:r>
            <a:r>
              <a:rPr lang="ru-RU" dirty="0" err="1"/>
              <a:t>қолданылады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алдыңғыға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қымбатырақ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да, </a:t>
            </a:r>
            <a:r>
              <a:rPr lang="ru-RU" dirty="0" err="1"/>
              <a:t>элементтердің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тығыздығына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97B293-580E-B603-FAED-F2F7150E3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43" y="3044956"/>
            <a:ext cx="5233480" cy="2723546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259A7A60-018E-92BF-A4BB-80BC46D0B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650" y="2710772"/>
            <a:ext cx="6180524" cy="3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12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394A13-9BDB-ADCC-68DB-BB64362D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77" y="-313605"/>
            <a:ext cx="10515600" cy="1325563"/>
          </a:xfrm>
        </p:spPr>
        <p:txBody>
          <a:bodyPr/>
          <a:lstStyle/>
          <a:p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оқшаулау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аралас</a:t>
            </a:r>
            <a:r>
              <a:rPr lang="ru-RU" dirty="0"/>
              <a:t> </a:t>
            </a:r>
            <a:r>
              <a:rPr lang="ru-RU" dirty="0" err="1"/>
              <a:t>оқшаулау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5B2BDC-FE04-D002-89E1-CFBDA66E7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006" y="735291"/>
            <a:ext cx="11680596" cy="39121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оқшаулау</a:t>
            </a:r>
            <a:r>
              <a:rPr lang="ru-RU" sz="2400" dirty="0"/>
              <a:t> </a:t>
            </a:r>
            <a:r>
              <a:rPr lang="ru-RU" sz="2400" dirty="0" err="1"/>
              <a:t>диэлектрлік</a:t>
            </a:r>
            <a:r>
              <a:rPr lang="ru-RU" sz="2400" dirty="0"/>
              <a:t> </a:t>
            </a:r>
            <a:r>
              <a:rPr lang="ru-RU" sz="2400" dirty="0" err="1"/>
              <a:t>оқшаулауды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кері</a:t>
            </a:r>
            <a:r>
              <a:rPr lang="ru-RU" sz="2400" dirty="0"/>
              <a:t> </a:t>
            </a:r>
            <a:r>
              <a:rPr lang="ru-RU" sz="2400" dirty="0" err="1"/>
              <a:t>бағыттағы</a:t>
            </a:r>
            <a:r>
              <a:rPr lang="ru-RU" sz="2400" dirty="0"/>
              <a:t> </a:t>
            </a:r>
            <a:r>
              <a:rPr lang="ru-RU" sz="2400" dirty="0" err="1"/>
              <a:t>қосылыс</a:t>
            </a:r>
            <a:r>
              <a:rPr lang="ru-RU" sz="2400" dirty="0"/>
              <a:t> </a:t>
            </a:r>
            <a:r>
              <a:rPr lang="ru-RU" sz="2400" dirty="0" err="1"/>
              <a:t>оқшаулауын</a:t>
            </a:r>
            <a:r>
              <a:rPr lang="ru-RU" sz="2400" dirty="0"/>
              <a:t> </a:t>
            </a:r>
            <a:r>
              <a:rPr lang="ru-RU" sz="2400" dirty="0" err="1"/>
              <a:t>біріктіреді</a:t>
            </a:r>
            <a:r>
              <a:rPr lang="ru-RU" sz="2400" dirty="0"/>
              <a:t>. Ол </a:t>
            </a:r>
            <a:r>
              <a:rPr lang="ru-RU" sz="2400" dirty="0" err="1"/>
              <a:t>төмен</a:t>
            </a:r>
            <a:r>
              <a:rPr lang="ru-RU" sz="2400" dirty="0"/>
              <a:t> </a:t>
            </a:r>
            <a:r>
              <a:rPr lang="ru-RU" sz="2400" dirty="0" err="1"/>
              <a:t>паразиттік</a:t>
            </a:r>
            <a:r>
              <a:rPr lang="ru-RU" sz="2400" dirty="0"/>
              <a:t> </a:t>
            </a:r>
            <a:r>
              <a:rPr lang="ru-RU" sz="2400" dirty="0" err="1"/>
              <a:t>сыйымдылықты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радиацияға</a:t>
            </a:r>
            <a:r>
              <a:rPr lang="ru-RU" sz="2400" dirty="0"/>
              <a:t> </a:t>
            </a:r>
            <a:r>
              <a:rPr lang="ru-RU" sz="2400" dirty="0" err="1"/>
              <a:t>төзімділікті</a:t>
            </a:r>
            <a:r>
              <a:rPr lang="ru-RU" sz="2400" dirty="0"/>
              <a:t> </a:t>
            </a:r>
            <a:r>
              <a:rPr lang="ru-RU" sz="2400" dirty="0" err="1"/>
              <a:t>қамтамасыз</a:t>
            </a:r>
            <a:r>
              <a:rPr lang="ru-RU" sz="2400" dirty="0"/>
              <a:t> </a:t>
            </a:r>
            <a:r>
              <a:rPr lang="ru-RU" sz="2400" dirty="0" err="1"/>
              <a:t>ету</a:t>
            </a:r>
            <a:r>
              <a:rPr lang="ru-RU" sz="2400" dirty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 </a:t>
            </a:r>
            <a:r>
              <a:rPr lang="ru-RU" sz="2400" dirty="0" err="1"/>
              <a:t>болған</a:t>
            </a:r>
            <a:r>
              <a:rPr lang="ru-RU" sz="2400" dirty="0"/>
              <a:t> </a:t>
            </a:r>
            <a:r>
              <a:rPr lang="ru-RU" sz="2400" dirty="0" err="1"/>
              <a:t>жағдайларда</a:t>
            </a:r>
            <a:r>
              <a:rPr lang="ru-RU" sz="2400" dirty="0"/>
              <a:t> </a:t>
            </a:r>
            <a:r>
              <a:rPr lang="ru-RU" sz="2400" dirty="0" err="1"/>
              <a:t>қолданылады</a:t>
            </a:r>
            <a:r>
              <a:rPr lang="ru-RU" sz="2400" dirty="0"/>
              <a:t>. </a:t>
            </a:r>
          </a:p>
          <a:p>
            <a:pPr marL="0" indent="0" algn="just">
              <a:buNone/>
            </a:pPr>
            <a:r>
              <a:rPr lang="ru-RU" sz="2400" dirty="0" err="1"/>
              <a:t>Интеграцияның</a:t>
            </a:r>
            <a:r>
              <a:rPr lang="ru-RU" sz="2400" dirty="0"/>
              <a:t> </a:t>
            </a:r>
            <a:r>
              <a:rPr lang="ru-RU" sz="2400" dirty="0" err="1"/>
              <a:t>төмен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орташа</a:t>
            </a:r>
            <a:r>
              <a:rPr lang="ru-RU" sz="2400" dirty="0"/>
              <a:t> </a:t>
            </a:r>
            <a:r>
              <a:rPr lang="ru-RU" sz="2400" dirty="0" err="1"/>
              <a:t>дәрежесі</a:t>
            </a:r>
            <a:r>
              <a:rPr lang="ru-RU" sz="2400" dirty="0"/>
              <a:t> бар </a:t>
            </a:r>
            <a:r>
              <a:rPr lang="ru-RU" sz="2400" dirty="0" err="1"/>
              <a:t>жартылай</a:t>
            </a:r>
            <a:r>
              <a:rPr lang="ru-RU" sz="2400" dirty="0"/>
              <a:t> </a:t>
            </a:r>
            <a:r>
              <a:rPr lang="ru-RU" sz="2400" dirty="0" err="1"/>
              <a:t>өткізгішті</a:t>
            </a:r>
            <a:r>
              <a:rPr lang="ru-RU" sz="2400" dirty="0"/>
              <a:t> ИС-</a:t>
            </a:r>
            <a:r>
              <a:rPr lang="ru-RU" sz="2400" dirty="0" err="1"/>
              <a:t>ды</a:t>
            </a:r>
            <a:r>
              <a:rPr lang="ru-RU" sz="2400" dirty="0"/>
              <a:t> </a:t>
            </a:r>
            <a:r>
              <a:rPr lang="ru-RU" sz="2400" dirty="0" err="1"/>
              <a:t>құру</a:t>
            </a:r>
            <a:r>
              <a:rPr lang="ru-RU" sz="2400" dirty="0"/>
              <a:t> </a:t>
            </a:r>
            <a:r>
              <a:rPr lang="ru-RU" sz="2400" dirty="0" err="1"/>
              <a:t>кезінде</a:t>
            </a:r>
            <a:r>
              <a:rPr lang="ru-RU" sz="2400" dirty="0"/>
              <a:t> </a:t>
            </a:r>
            <a:r>
              <a:rPr lang="ru-RU" sz="2400" dirty="0" err="1"/>
              <a:t>кері</a:t>
            </a:r>
            <a:r>
              <a:rPr lang="ru-RU" sz="2400" dirty="0"/>
              <a:t> </a:t>
            </a:r>
            <a:r>
              <a:rPr lang="en-US" sz="2400" dirty="0"/>
              <a:t>p-n </a:t>
            </a:r>
            <a:r>
              <a:rPr lang="ru-RU" sz="2400" dirty="0" err="1"/>
              <a:t>өтуімен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кремний </a:t>
            </a:r>
            <a:r>
              <a:rPr lang="ru-RU" sz="2400" dirty="0" err="1"/>
              <a:t>диоксиді</a:t>
            </a:r>
            <a:r>
              <a:rPr lang="ru-RU" sz="2400" dirty="0"/>
              <a:t> </a:t>
            </a:r>
            <a:r>
              <a:rPr lang="ru-RU" sz="2400" dirty="0" err="1"/>
              <a:t>диэлектрлік</a:t>
            </a:r>
            <a:r>
              <a:rPr lang="ru-RU" sz="2400" dirty="0"/>
              <a:t> </a:t>
            </a:r>
            <a:r>
              <a:rPr lang="ru-RU" sz="2400" dirty="0" err="1"/>
              <a:t>пленкалармен</a:t>
            </a:r>
            <a:r>
              <a:rPr lang="ru-RU" sz="2400" dirty="0"/>
              <a:t> </a:t>
            </a:r>
            <a:r>
              <a:rPr lang="ru-RU" sz="2400" dirty="0" err="1"/>
              <a:t>оқшаулау</a:t>
            </a:r>
            <a:r>
              <a:rPr lang="ru-RU" sz="2400" dirty="0"/>
              <a:t> </a:t>
            </a:r>
            <a:r>
              <a:rPr lang="ru-RU" sz="2400" dirty="0" err="1"/>
              <a:t>әдістері</a:t>
            </a:r>
            <a:r>
              <a:rPr lang="ru-RU" sz="2400" dirty="0"/>
              <a:t> </a:t>
            </a:r>
            <a:r>
              <a:rPr lang="ru-RU" sz="2400" dirty="0" err="1"/>
              <a:t>кеңінен</a:t>
            </a:r>
            <a:r>
              <a:rPr lang="ru-RU" sz="2400" dirty="0"/>
              <a:t> </a:t>
            </a:r>
            <a:r>
              <a:rPr lang="ru-RU" sz="2400" dirty="0" err="1"/>
              <a:t>қолданылады</a:t>
            </a:r>
            <a:r>
              <a:rPr lang="ru-RU" sz="2400" dirty="0"/>
              <a:t>. </a:t>
            </a:r>
            <a:r>
              <a:rPr lang="kk-KZ" sz="2400" dirty="0"/>
              <a:t>БИС</a:t>
            </a:r>
            <a:r>
              <a:rPr lang="en-US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en-US" sz="2400" dirty="0"/>
              <a:t>p-n </a:t>
            </a:r>
            <a:r>
              <a:rPr lang="ru-RU" sz="2400" dirty="0" err="1"/>
              <a:t>өткелін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диэлектрлік</a:t>
            </a:r>
            <a:r>
              <a:rPr lang="ru-RU" sz="2400" dirty="0"/>
              <a:t> </a:t>
            </a:r>
            <a:r>
              <a:rPr lang="ru-RU" sz="2400" dirty="0" err="1"/>
              <a:t>пленкаларды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мезгілде</a:t>
            </a:r>
            <a:r>
              <a:rPr lang="ru-RU" sz="2400" dirty="0"/>
              <a:t> </a:t>
            </a:r>
            <a:r>
              <a:rPr lang="ru-RU" sz="2400" dirty="0" err="1"/>
              <a:t>қолдану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біріктірілген</a:t>
            </a:r>
            <a:r>
              <a:rPr lang="ru-RU" sz="2400" dirty="0"/>
              <a:t> </a:t>
            </a:r>
            <a:r>
              <a:rPr lang="ru-RU" sz="2400" dirty="0" err="1"/>
              <a:t>оқшаулау</a:t>
            </a:r>
            <a:r>
              <a:rPr lang="ru-RU" sz="2400" dirty="0"/>
              <a:t> </a:t>
            </a:r>
            <a:r>
              <a:rPr lang="ru-RU" sz="2400" dirty="0" err="1"/>
              <a:t>технологиясы</a:t>
            </a:r>
            <a:r>
              <a:rPr lang="ru-RU" sz="2400" dirty="0"/>
              <a:t> </a:t>
            </a:r>
            <a:r>
              <a:rPr lang="ru-RU" sz="2400" dirty="0" err="1"/>
              <a:t>әзірленді</a:t>
            </a:r>
            <a:r>
              <a:rPr lang="ru-RU" sz="2400" dirty="0"/>
              <a:t>.</a:t>
            </a:r>
            <a:endParaRPr lang="ru-KZ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E32C38C-C0D7-15B8-642A-80F938075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222" y="3341912"/>
            <a:ext cx="6915837" cy="325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810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5F4E88-CAC9-FEFD-7E96-06E64AA6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75" y="150829"/>
            <a:ext cx="11915481" cy="60261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/>
              <a:t>Төменде</a:t>
            </a:r>
            <a:r>
              <a:rPr lang="ru-RU" sz="2400" dirty="0"/>
              <a:t> </a:t>
            </a:r>
            <a:r>
              <a:rPr lang="ru-RU" sz="2400" dirty="0" err="1"/>
              <a:t>жіңішке</a:t>
            </a:r>
            <a:r>
              <a:rPr lang="ru-RU" sz="2400" dirty="0"/>
              <a:t> </a:t>
            </a:r>
            <a:r>
              <a:rPr lang="ru-RU" sz="2400" dirty="0" err="1"/>
              <a:t>диэлектрлік</a:t>
            </a:r>
            <a:r>
              <a:rPr lang="ru-RU" sz="2400" dirty="0"/>
              <a:t> </a:t>
            </a:r>
            <a:r>
              <a:rPr lang="ru-RU" sz="2400" dirty="0" err="1"/>
              <a:t>пленкалармен</a:t>
            </a:r>
            <a:r>
              <a:rPr lang="ru-RU" sz="2400" dirty="0"/>
              <a:t> </a:t>
            </a:r>
            <a:r>
              <a:rPr lang="ru-RU" sz="2400" dirty="0" err="1"/>
              <a:t>элементтерді</a:t>
            </a:r>
            <a:r>
              <a:rPr lang="ru-RU" sz="2400" dirty="0"/>
              <a:t> </a:t>
            </a:r>
            <a:r>
              <a:rPr lang="ru-RU" sz="2400" dirty="0" err="1"/>
              <a:t>оқшаулау</a:t>
            </a:r>
            <a:r>
              <a:rPr lang="ru-RU" sz="2400" dirty="0"/>
              <a:t> </a:t>
            </a:r>
            <a:r>
              <a:rPr lang="ru-RU" sz="2400" dirty="0" err="1"/>
              <a:t>операцияларының</a:t>
            </a:r>
            <a:r>
              <a:rPr lang="ru-RU" sz="2400" dirty="0"/>
              <a:t> </a:t>
            </a:r>
            <a:r>
              <a:rPr lang="ru-RU" sz="2400" dirty="0" err="1"/>
              <a:t>реті</a:t>
            </a:r>
            <a:r>
              <a:rPr lang="ru-RU" sz="2400" dirty="0"/>
              <a:t> </a:t>
            </a:r>
            <a:r>
              <a:rPr lang="ru-RU" sz="2400" dirty="0" err="1"/>
              <a:t>көрсетілген</a:t>
            </a:r>
            <a:r>
              <a:rPr lang="ru-RU" sz="2400" dirty="0"/>
              <a:t>. </a:t>
            </a:r>
            <a:r>
              <a:rPr lang="ru-RU" sz="2400" dirty="0" err="1"/>
              <a:t>Бастапқы</a:t>
            </a:r>
            <a:r>
              <a:rPr lang="ru-RU" sz="2400" dirty="0"/>
              <a:t> </a:t>
            </a:r>
            <a:r>
              <a:rPr lang="en-US" sz="2400" dirty="0"/>
              <a:t>n</a:t>
            </a:r>
            <a:r>
              <a:rPr lang="kk-KZ" sz="2400" dirty="0"/>
              <a:t> типті</a:t>
            </a:r>
            <a:r>
              <a:rPr lang="ru-RU" sz="2400" dirty="0"/>
              <a:t> кремний </a:t>
            </a:r>
            <a:r>
              <a:rPr lang="ru-RU" sz="2400" dirty="0" err="1"/>
              <a:t>пластинасында</a:t>
            </a:r>
            <a:r>
              <a:rPr lang="ru-RU" sz="2400" dirty="0"/>
              <a:t> </a:t>
            </a:r>
            <a:r>
              <a:rPr lang="ru-RU" sz="2400" dirty="0" err="1"/>
              <a:t>эпитаксиалды</a:t>
            </a:r>
            <a:r>
              <a:rPr lang="ru-RU" sz="2400" dirty="0"/>
              <a:t> </a:t>
            </a:r>
            <a:r>
              <a:rPr lang="en-US" sz="2400" dirty="0"/>
              <a:t>n+ </a:t>
            </a:r>
            <a:r>
              <a:rPr lang="ru-RU" sz="2400" dirty="0" err="1"/>
              <a:t>қабаты</a:t>
            </a:r>
            <a:r>
              <a:rPr lang="ru-RU" sz="2400" dirty="0"/>
              <a:t> </a:t>
            </a:r>
            <a:r>
              <a:rPr lang="ru-RU" sz="2400" dirty="0" err="1"/>
              <a:t>өсіріледі</a:t>
            </a:r>
            <a:r>
              <a:rPr lang="ru-RU" sz="2400" dirty="0"/>
              <a:t>. </a:t>
            </a:r>
            <a:r>
              <a:rPr lang="ru-RU" sz="2400" dirty="0" err="1"/>
              <a:t>Үшбұрышты</a:t>
            </a:r>
            <a:r>
              <a:rPr lang="ru-RU" sz="2400" dirty="0"/>
              <a:t> (</a:t>
            </a:r>
            <a:r>
              <a:rPr lang="en-US" sz="2400" dirty="0"/>
              <a:t>V-</a:t>
            </a:r>
            <a:r>
              <a:rPr lang="ru-RU" sz="2400" dirty="0" err="1"/>
              <a:t>тәрізді</a:t>
            </a:r>
            <a:r>
              <a:rPr lang="ru-RU" sz="2400" dirty="0"/>
              <a:t>) </a:t>
            </a:r>
            <a:r>
              <a:rPr lang="ru-RU" sz="2400" dirty="0" err="1"/>
              <a:t>ойықтар</a:t>
            </a:r>
            <a:r>
              <a:rPr lang="ru-RU" sz="2400" dirty="0"/>
              <a:t> </a:t>
            </a:r>
            <a:r>
              <a:rPr lang="ru-RU" sz="2400" dirty="0" err="1"/>
              <a:t>пластинаның</a:t>
            </a:r>
            <a:r>
              <a:rPr lang="ru-RU" sz="2400" dirty="0"/>
              <a:t> </a:t>
            </a:r>
            <a:r>
              <a:rPr lang="ru-RU" sz="2400" dirty="0" err="1"/>
              <a:t>бетінде</a:t>
            </a:r>
            <a:r>
              <a:rPr lang="ru-RU" sz="2400" dirty="0"/>
              <a:t> 20–30 мкм </a:t>
            </a:r>
            <a:r>
              <a:rPr lang="ru-RU" sz="2400" dirty="0" err="1"/>
              <a:t>тереңдікте</a:t>
            </a:r>
            <a:r>
              <a:rPr lang="ru-RU" sz="2400" dirty="0"/>
              <a:t> </a:t>
            </a:r>
            <a:r>
              <a:rPr lang="ru-RU" sz="2400" dirty="0" err="1"/>
              <a:t>анизотропты</a:t>
            </a:r>
            <a:r>
              <a:rPr lang="ru-RU" sz="2400" dirty="0"/>
              <a:t> </a:t>
            </a:r>
            <a:r>
              <a:rPr lang="ru-RU" sz="2400" dirty="0" err="1"/>
              <a:t>ою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жасалады</a:t>
            </a:r>
            <a:r>
              <a:rPr lang="ru-RU" sz="2400" dirty="0"/>
              <a:t>. Рельеф </a:t>
            </a:r>
            <a:r>
              <a:rPr lang="ru-RU" sz="2400" dirty="0" err="1"/>
              <a:t>беті</a:t>
            </a:r>
            <a:r>
              <a:rPr lang="ru-RU" sz="2400" dirty="0"/>
              <a:t> </a:t>
            </a:r>
            <a:r>
              <a:rPr lang="ru-RU" sz="2400" dirty="0" err="1"/>
              <a:t>термиялық</a:t>
            </a:r>
            <a:r>
              <a:rPr lang="ru-RU" sz="2400" dirty="0"/>
              <a:t> </a:t>
            </a:r>
            <a:r>
              <a:rPr lang="ru-RU" sz="2400" dirty="0" err="1"/>
              <a:t>тотықтырылады</a:t>
            </a:r>
            <a:r>
              <a:rPr lang="ru-RU" sz="2400" dirty="0"/>
              <a:t>, </a:t>
            </a:r>
            <a:r>
              <a:rPr lang="ru-RU" sz="2400" dirty="0" err="1"/>
              <a:t>осылайша</a:t>
            </a:r>
            <a:r>
              <a:rPr lang="ru-RU" sz="2400" dirty="0"/>
              <a:t> </a:t>
            </a:r>
            <a:r>
              <a:rPr lang="ru-RU" sz="2400" dirty="0" err="1"/>
              <a:t>қалыңдығы</a:t>
            </a:r>
            <a:r>
              <a:rPr lang="ru-RU" sz="2400" dirty="0"/>
              <a:t> </a:t>
            </a:r>
            <a:r>
              <a:rPr lang="ru-RU" sz="2400" dirty="0" err="1"/>
              <a:t>шамамен</a:t>
            </a:r>
            <a:r>
              <a:rPr lang="ru-RU" sz="2400" dirty="0"/>
              <a:t> 1 мкм </a:t>
            </a:r>
            <a:r>
              <a:rPr lang="ru-RU" sz="2400" dirty="0" err="1"/>
              <a:t>болатын</a:t>
            </a:r>
            <a:r>
              <a:rPr lang="ru-RU" sz="2400" dirty="0"/>
              <a:t> </a:t>
            </a:r>
            <a:r>
              <a:rPr lang="ru-RU" sz="2400" dirty="0" err="1"/>
              <a:t>оқшаулағыш</a:t>
            </a:r>
            <a:r>
              <a:rPr lang="ru-RU" sz="2400" dirty="0"/>
              <a:t> </a:t>
            </a:r>
            <a:r>
              <a:rPr lang="en-US" sz="2400" dirty="0"/>
              <a:t>SiO2 </a:t>
            </a:r>
            <a:r>
              <a:rPr lang="ru-RU" sz="2400" dirty="0" err="1"/>
              <a:t>пленкасы</a:t>
            </a:r>
            <a:r>
              <a:rPr lang="ru-RU" sz="2400" dirty="0"/>
              <a:t> </a:t>
            </a:r>
            <a:r>
              <a:rPr lang="ru-RU" sz="2400" dirty="0" err="1"/>
              <a:t>алынады</a:t>
            </a:r>
            <a:r>
              <a:rPr lang="ru-RU" sz="2400" dirty="0"/>
              <a:t>. </a:t>
            </a:r>
            <a:r>
              <a:rPr lang="ru-RU" sz="2400" dirty="0" err="1"/>
              <a:t>Содан</a:t>
            </a:r>
            <a:r>
              <a:rPr lang="ru-RU" sz="2400" dirty="0"/>
              <a:t> </a:t>
            </a:r>
            <a:r>
              <a:rPr lang="ru-RU" sz="2400" dirty="0" err="1"/>
              <a:t>кейін</a:t>
            </a:r>
            <a:r>
              <a:rPr lang="ru-RU" sz="2400" dirty="0"/>
              <a:t> </a:t>
            </a:r>
            <a:r>
              <a:rPr lang="en-US" sz="2400" dirty="0"/>
              <a:t>SiO2 </a:t>
            </a:r>
            <a:r>
              <a:rPr lang="ru-RU" sz="2400" dirty="0" err="1"/>
              <a:t>бетіне</a:t>
            </a:r>
            <a:r>
              <a:rPr lang="ru-RU" sz="2400" dirty="0"/>
              <a:t> </a:t>
            </a:r>
            <a:r>
              <a:rPr lang="ru-RU" sz="2400" dirty="0" err="1"/>
              <a:t>қалыңдығы</a:t>
            </a:r>
            <a:r>
              <a:rPr lang="ru-RU" sz="2400" dirty="0"/>
              <a:t> 200–250 мкм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кедергісі</a:t>
            </a:r>
            <a:r>
              <a:rPr lang="ru-RU" sz="2400" dirty="0"/>
              <a:t> бар </a:t>
            </a:r>
            <a:r>
              <a:rPr lang="ru-RU" sz="2400" dirty="0" err="1"/>
              <a:t>поликристалды</a:t>
            </a:r>
            <a:r>
              <a:rPr lang="ru-RU" sz="2400" dirty="0"/>
              <a:t> кремний </a:t>
            </a:r>
            <a:r>
              <a:rPr lang="ru-RU" sz="2400" dirty="0" err="1"/>
              <a:t>қабаты</a:t>
            </a:r>
            <a:r>
              <a:rPr lang="ru-RU" sz="2400" dirty="0"/>
              <a:t> </a:t>
            </a:r>
            <a:r>
              <a:rPr lang="ru-RU" sz="2400" dirty="0" err="1"/>
              <a:t>түседі</a:t>
            </a:r>
            <a:r>
              <a:rPr lang="ru-RU" sz="2400" dirty="0"/>
              <a:t>. </a:t>
            </a:r>
            <a:r>
              <a:rPr lang="ru-RU" sz="2400" dirty="0" err="1"/>
              <a:t>Бастапқы</a:t>
            </a:r>
            <a:r>
              <a:rPr lang="ru-RU" sz="2400" dirty="0"/>
              <a:t> </a:t>
            </a:r>
            <a:r>
              <a:rPr lang="en-US" sz="2400" dirty="0"/>
              <a:t>n-</a:t>
            </a:r>
            <a:r>
              <a:rPr lang="ru-RU" sz="2400" dirty="0"/>
              <a:t>кремний </a:t>
            </a:r>
            <a:r>
              <a:rPr lang="ru-RU" sz="2400" dirty="0" err="1"/>
              <a:t>монокристалы</a:t>
            </a:r>
            <a:r>
              <a:rPr lang="ru-RU" sz="2400" dirty="0"/>
              <a:t> </a:t>
            </a:r>
            <a:r>
              <a:rPr lang="ru-RU" sz="2400" dirty="0" err="1"/>
              <a:t>ойықтардың</a:t>
            </a:r>
            <a:r>
              <a:rPr lang="ru-RU" sz="2400" dirty="0"/>
              <a:t> </a:t>
            </a:r>
            <a:r>
              <a:rPr lang="ru-RU" sz="2400" dirty="0" err="1"/>
              <a:t>төбелері</a:t>
            </a:r>
            <a:r>
              <a:rPr lang="ru-RU" sz="2400" dirty="0"/>
              <a:t> </a:t>
            </a:r>
            <a:r>
              <a:rPr lang="ru-RU" sz="2400" dirty="0" err="1"/>
              <a:t>ашылғанға</a:t>
            </a:r>
            <a:r>
              <a:rPr lang="ru-RU" sz="2400" dirty="0"/>
              <a:t>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төменнен</a:t>
            </a:r>
            <a:r>
              <a:rPr lang="ru-RU" sz="2400" dirty="0"/>
              <a:t> </a:t>
            </a:r>
            <a:r>
              <a:rPr lang="ru-RU" sz="2400" dirty="0" err="1"/>
              <a:t>ұнтақталады</a:t>
            </a:r>
            <a:r>
              <a:rPr lang="ru-RU" sz="2400" dirty="0"/>
              <a:t> (шлифовка), </a:t>
            </a:r>
            <a:r>
              <a:rPr lang="ru-RU" sz="2400" dirty="0" err="1"/>
              <a:t>нәтижесінде</a:t>
            </a:r>
            <a:r>
              <a:rPr lang="ru-RU" sz="2400" dirty="0"/>
              <a:t> </a:t>
            </a:r>
            <a:r>
              <a:rPr lang="en-US" sz="2400" dirty="0"/>
              <a:t>SiO2 </a:t>
            </a:r>
            <a:r>
              <a:rPr lang="ru-RU" sz="2400" dirty="0" err="1"/>
              <a:t>қабатымен</a:t>
            </a:r>
            <a:r>
              <a:rPr lang="ru-RU" sz="2400" dirty="0"/>
              <a:t> </a:t>
            </a:r>
            <a:r>
              <a:rPr lang="ru-RU" sz="2400" dirty="0" err="1"/>
              <a:t>бір-бірінен</a:t>
            </a:r>
            <a:r>
              <a:rPr lang="ru-RU" sz="2400" dirty="0"/>
              <a:t> </a:t>
            </a:r>
            <a:r>
              <a:rPr lang="ru-RU" sz="2400" dirty="0" err="1"/>
              <a:t>оқшауланған</a:t>
            </a:r>
            <a:r>
              <a:rPr lang="ru-RU" sz="2400" dirty="0"/>
              <a:t> </a:t>
            </a:r>
            <a:r>
              <a:rPr lang="ru-RU" sz="2400" dirty="0" err="1"/>
              <a:t>монокристалды</a:t>
            </a:r>
            <a:r>
              <a:rPr lang="ru-RU" sz="2400" dirty="0"/>
              <a:t> </a:t>
            </a:r>
            <a:r>
              <a:rPr lang="ru-RU" sz="2400" dirty="0" err="1"/>
              <a:t>аймақтар</a:t>
            </a:r>
            <a:r>
              <a:rPr lang="ru-RU" sz="2400" dirty="0"/>
              <a:t> (</a:t>
            </a:r>
            <a:r>
              <a:rPr lang="ru-RU" sz="2400" dirty="0" err="1"/>
              <a:t>қалталар</a:t>
            </a:r>
            <a:r>
              <a:rPr lang="ru-RU" sz="2400" dirty="0"/>
              <a:t>)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 </a:t>
            </a:r>
            <a:r>
              <a:rPr lang="ru-RU" sz="2400" dirty="0" err="1"/>
              <a:t>Содан</a:t>
            </a:r>
            <a:r>
              <a:rPr lang="ru-RU" sz="2400" dirty="0"/>
              <a:t> </a:t>
            </a:r>
            <a:r>
              <a:rPr lang="ru-RU" sz="2400" dirty="0" err="1"/>
              <a:t>кейін</a:t>
            </a:r>
            <a:r>
              <a:rPr lang="ru-RU" sz="2400" dirty="0"/>
              <a:t>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қалталарда</a:t>
            </a:r>
            <a:r>
              <a:rPr lang="ru-RU" sz="2400" dirty="0"/>
              <a:t> </a:t>
            </a:r>
            <a:r>
              <a:rPr lang="ru-RU" sz="2400" dirty="0" err="1"/>
              <a:t>интегралды</a:t>
            </a:r>
            <a:r>
              <a:rPr lang="ru-RU" sz="2400" dirty="0"/>
              <a:t> схема </a:t>
            </a:r>
            <a:r>
              <a:rPr lang="ru-RU" sz="2400" dirty="0" err="1"/>
              <a:t>элементтері</a:t>
            </a:r>
            <a:r>
              <a:rPr lang="ru-RU" sz="2400" dirty="0"/>
              <a:t> </a:t>
            </a:r>
            <a:r>
              <a:rPr lang="ru-RU" sz="2400" dirty="0" err="1"/>
              <a:t>жасалады</a:t>
            </a:r>
            <a:r>
              <a:rPr lang="ru-RU" sz="2400" dirty="0"/>
              <a:t>.</a:t>
            </a:r>
            <a:endParaRPr lang="ru-KZ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16D4B35-B25D-6436-7204-049119876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900" y="3688276"/>
            <a:ext cx="4600575" cy="28956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67AEA1-A6C9-2050-09AE-AA3072029C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9150" y="3688276"/>
            <a:ext cx="3119585" cy="307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683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8804</TotalTime>
  <Words>1338</Words>
  <Application>Microsoft Office PowerPoint</Application>
  <PresentationFormat>Широкоэкранный</PresentationFormat>
  <Paragraphs>56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Микроэлектроника 11-лекция  Интегралды схеманың активті элементтері</vt:lpstr>
      <vt:lpstr>Негізгі қолданылған әдебиет</vt:lpstr>
      <vt:lpstr>Презентация PowerPoint</vt:lpstr>
      <vt:lpstr>Презентация PowerPoint</vt:lpstr>
      <vt:lpstr>Элементтерді изоляциялаудың әдістері</vt:lpstr>
      <vt:lpstr>Кері бағыттағы p-n өткелдерін жасау арқылы оқшаулау</vt:lpstr>
      <vt:lpstr>Диэлектрлік оқшаулау</vt:lpstr>
      <vt:lpstr>Толық оқшаулау немесе аралас оқшаулау</vt:lpstr>
      <vt:lpstr>Презентация PowerPoint</vt:lpstr>
      <vt:lpstr>Интегралды транзисторлар</vt:lpstr>
      <vt:lpstr>Презентация PowerPoint</vt:lpstr>
      <vt:lpstr>Презентация PowerPoint</vt:lpstr>
      <vt:lpstr>Презентация PowerPoint</vt:lpstr>
      <vt:lpstr>p-n өткелі бар өрістік транзисторлар</vt:lpstr>
      <vt:lpstr>МОП транзисторлар</vt:lpstr>
      <vt:lpstr>Презентация PowerPoint</vt:lpstr>
      <vt:lpstr>КМОП (CMOS) транзисторлар</vt:lpstr>
      <vt:lpstr>Презентация PowerPoint</vt:lpstr>
      <vt:lpstr>Интегралды диодтар</vt:lpstr>
      <vt:lpstr>Интегралды биполярлы диодтардың диодтық қосылу схемалары мен конструкциялары</vt:lpstr>
      <vt:lpstr>Интегралды биполярлы диодтардың диодтық қосылу схемалары мен конструкциялары</vt:lpstr>
      <vt:lpstr>Интегралды МДП-транзисторлы диодтар</vt:lpstr>
      <vt:lpstr>Планарлы Шоттки диоды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Интегралды схема</dc:title>
  <dc:creator>beibit</dc:creator>
  <cp:lastModifiedBy>beibit</cp:lastModifiedBy>
  <cp:revision>307</cp:revision>
  <dcterms:created xsi:type="dcterms:W3CDTF">2023-01-29T05:23:02Z</dcterms:created>
  <dcterms:modified xsi:type="dcterms:W3CDTF">2023-04-03T15:57:07Z</dcterms:modified>
</cp:coreProperties>
</file>